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8" r:id="rId3"/>
    <p:sldId id="259" r:id="rId4"/>
    <p:sldId id="260" r:id="rId5"/>
    <p:sldId id="261" r:id="rId6"/>
    <p:sldId id="262" r:id="rId7"/>
    <p:sldId id="264" r:id="rId8"/>
    <p:sldId id="265" r:id="rId9"/>
    <p:sldId id="268" r:id="rId10"/>
    <p:sldId id="280" r:id="rId11"/>
    <p:sldId id="269" r:id="rId12"/>
    <p:sldId id="270" r:id="rId13"/>
    <p:sldId id="271" r:id="rId14"/>
    <p:sldId id="281" r:id="rId15"/>
    <p:sldId id="282" r:id="rId16"/>
    <p:sldId id="283" r:id="rId17"/>
    <p:sldId id="284" r:id="rId18"/>
    <p:sldId id="272" r:id="rId19"/>
    <p:sldId id="273" r:id="rId20"/>
    <p:sldId id="274" r:id="rId21"/>
    <p:sldId id="276" r:id="rId22"/>
    <p:sldId id="275" r:id="rId23"/>
    <p:sldId id="277" r:id="rId24"/>
    <p:sldId id="278"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65328" autoAdjust="0"/>
  </p:normalViewPr>
  <p:slideViewPr>
    <p:cSldViewPr snapToGrid="0">
      <p:cViewPr varScale="1">
        <p:scale>
          <a:sx n="48" d="100"/>
          <a:sy n="48" d="100"/>
        </p:scale>
        <p:origin x="153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6C675-7148-4893-A1E0-272F7FDEDA43}" type="datetimeFigureOut">
              <a:rPr lang="en-GB" smtClean="0"/>
              <a:t>21/07/2020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0E38B2-D5EE-4903-A977-FA43C57617AE}" type="slidenum">
              <a:rPr lang="en-GB" smtClean="0"/>
              <a:t>‹#›</a:t>
            </a:fld>
            <a:endParaRPr lang="en-GB"/>
          </a:p>
        </p:txBody>
      </p:sp>
    </p:spTree>
    <p:extLst>
      <p:ext uri="{BB962C8B-B14F-4D97-AF65-F5344CB8AC3E}">
        <p14:creationId xmlns:p14="http://schemas.microsoft.com/office/powerpoint/2010/main" val="2102456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0E38B2-D5EE-4903-A977-FA43C57617AE}" type="slidenum">
              <a:rPr lang="en-GB" smtClean="0"/>
              <a:t>1</a:t>
            </a:fld>
            <a:endParaRPr lang="en-GB"/>
          </a:p>
        </p:txBody>
      </p:sp>
    </p:spTree>
    <p:extLst>
      <p:ext uri="{BB962C8B-B14F-4D97-AF65-F5344CB8AC3E}">
        <p14:creationId xmlns:p14="http://schemas.microsoft.com/office/powerpoint/2010/main" val="917087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0E38B2-D5EE-4903-A977-FA43C57617AE}" type="slidenum">
              <a:rPr lang="en-GB" smtClean="0"/>
              <a:t>10</a:t>
            </a:fld>
            <a:endParaRPr lang="en-GB"/>
          </a:p>
        </p:txBody>
      </p:sp>
    </p:spTree>
    <p:extLst>
      <p:ext uri="{BB962C8B-B14F-4D97-AF65-F5344CB8AC3E}">
        <p14:creationId xmlns:p14="http://schemas.microsoft.com/office/powerpoint/2010/main" val="2092303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0E38B2-D5EE-4903-A977-FA43C57617AE}" type="slidenum">
              <a:rPr lang="en-GB" smtClean="0"/>
              <a:t>11</a:t>
            </a:fld>
            <a:endParaRPr lang="en-GB"/>
          </a:p>
        </p:txBody>
      </p:sp>
    </p:spTree>
    <p:extLst>
      <p:ext uri="{BB962C8B-B14F-4D97-AF65-F5344CB8AC3E}">
        <p14:creationId xmlns:p14="http://schemas.microsoft.com/office/powerpoint/2010/main" val="3079392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0E38B2-D5EE-4903-A977-FA43C57617AE}" type="slidenum">
              <a:rPr lang="en-GB" smtClean="0"/>
              <a:t>12</a:t>
            </a:fld>
            <a:endParaRPr lang="en-GB"/>
          </a:p>
        </p:txBody>
      </p:sp>
    </p:spTree>
    <p:extLst>
      <p:ext uri="{BB962C8B-B14F-4D97-AF65-F5344CB8AC3E}">
        <p14:creationId xmlns:p14="http://schemas.microsoft.com/office/powerpoint/2010/main" val="3407623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0E38B2-D5EE-4903-A977-FA43C57617AE}" type="slidenum">
              <a:rPr lang="en-GB" smtClean="0"/>
              <a:t>13</a:t>
            </a:fld>
            <a:endParaRPr lang="en-GB"/>
          </a:p>
        </p:txBody>
      </p:sp>
    </p:spTree>
    <p:extLst>
      <p:ext uri="{BB962C8B-B14F-4D97-AF65-F5344CB8AC3E}">
        <p14:creationId xmlns:p14="http://schemas.microsoft.com/office/powerpoint/2010/main" val="1741774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0E38B2-D5EE-4903-A977-FA43C57617AE}" type="slidenum">
              <a:rPr lang="en-GB" smtClean="0"/>
              <a:t>18</a:t>
            </a:fld>
            <a:endParaRPr lang="en-GB"/>
          </a:p>
        </p:txBody>
      </p:sp>
    </p:spTree>
    <p:extLst>
      <p:ext uri="{BB962C8B-B14F-4D97-AF65-F5344CB8AC3E}">
        <p14:creationId xmlns:p14="http://schemas.microsoft.com/office/powerpoint/2010/main" val="3623241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0E38B2-D5EE-4903-A977-FA43C57617AE}" type="slidenum">
              <a:rPr lang="en-GB" smtClean="0"/>
              <a:t>19</a:t>
            </a:fld>
            <a:endParaRPr lang="en-GB"/>
          </a:p>
        </p:txBody>
      </p:sp>
    </p:spTree>
    <p:extLst>
      <p:ext uri="{BB962C8B-B14F-4D97-AF65-F5344CB8AC3E}">
        <p14:creationId xmlns:p14="http://schemas.microsoft.com/office/powerpoint/2010/main" val="3908763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0E38B2-D5EE-4903-A977-FA43C57617AE}" type="slidenum">
              <a:rPr lang="en-GB" smtClean="0"/>
              <a:t>20</a:t>
            </a:fld>
            <a:endParaRPr lang="en-GB"/>
          </a:p>
        </p:txBody>
      </p:sp>
    </p:spTree>
    <p:extLst>
      <p:ext uri="{BB962C8B-B14F-4D97-AF65-F5344CB8AC3E}">
        <p14:creationId xmlns:p14="http://schemas.microsoft.com/office/powerpoint/2010/main" val="1670588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0E38B2-D5EE-4903-A977-FA43C57617AE}" type="slidenum">
              <a:rPr lang="en-GB" smtClean="0"/>
              <a:t>21</a:t>
            </a:fld>
            <a:endParaRPr lang="en-GB"/>
          </a:p>
        </p:txBody>
      </p:sp>
    </p:spTree>
    <p:extLst>
      <p:ext uri="{BB962C8B-B14F-4D97-AF65-F5344CB8AC3E}">
        <p14:creationId xmlns:p14="http://schemas.microsoft.com/office/powerpoint/2010/main" val="1378654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0E38B2-D5EE-4903-A977-FA43C57617AE}" type="slidenum">
              <a:rPr lang="en-GB" smtClean="0"/>
              <a:t>22</a:t>
            </a:fld>
            <a:endParaRPr lang="en-GB"/>
          </a:p>
        </p:txBody>
      </p:sp>
    </p:spTree>
    <p:extLst>
      <p:ext uri="{BB962C8B-B14F-4D97-AF65-F5344CB8AC3E}">
        <p14:creationId xmlns:p14="http://schemas.microsoft.com/office/powerpoint/2010/main" val="2263805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0E38B2-D5EE-4903-A977-FA43C57617AE}" type="slidenum">
              <a:rPr lang="en-GB" smtClean="0"/>
              <a:t>23</a:t>
            </a:fld>
            <a:endParaRPr lang="en-GB"/>
          </a:p>
        </p:txBody>
      </p:sp>
    </p:spTree>
    <p:extLst>
      <p:ext uri="{BB962C8B-B14F-4D97-AF65-F5344CB8AC3E}">
        <p14:creationId xmlns:p14="http://schemas.microsoft.com/office/powerpoint/2010/main" val="1382459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0E38B2-D5EE-4903-A977-FA43C57617AE}" type="slidenum">
              <a:rPr lang="en-GB" smtClean="0"/>
              <a:t>2</a:t>
            </a:fld>
            <a:endParaRPr lang="en-GB"/>
          </a:p>
        </p:txBody>
      </p:sp>
    </p:spTree>
    <p:extLst>
      <p:ext uri="{BB962C8B-B14F-4D97-AF65-F5344CB8AC3E}">
        <p14:creationId xmlns:p14="http://schemas.microsoft.com/office/powerpoint/2010/main" val="3927274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0E38B2-D5EE-4903-A977-FA43C57617AE}" type="slidenum">
              <a:rPr lang="en-GB" smtClean="0"/>
              <a:t>24</a:t>
            </a:fld>
            <a:endParaRPr lang="en-GB"/>
          </a:p>
        </p:txBody>
      </p:sp>
    </p:spTree>
    <p:extLst>
      <p:ext uri="{BB962C8B-B14F-4D97-AF65-F5344CB8AC3E}">
        <p14:creationId xmlns:p14="http://schemas.microsoft.com/office/powerpoint/2010/main" val="3661995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0E38B2-D5EE-4903-A977-FA43C57617AE}" type="slidenum">
              <a:rPr lang="en-GB" smtClean="0"/>
              <a:t>25</a:t>
            </a:fld>
            <a:endParaRPr lang="en-GB"/>
          </a:p>
        </p:txBody>
      </p:sp>
    </p:spTree>
    <p:extLst>
      <p:ext uri="{BB962C8B-B14F-4D97-AF65-F5344CB8AC3E}">
        <p14:creationId xmlns:p14="http://schemas.microsoft.com/office/powerpoint/2010/main" val="3947247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0E38B2-D5EE-4903-A977-FA43C57617AE}" type="slidenum">
              <a:rPr lang="en-GB" smtClean="0"/>
              <a:t>3</a:t>
            </a:fld>
            <a:endParaRPr lang="en-GB"/>
          </a:p>
        </p:txBody>
      </p:sp>
    </p:spTree>
    <p:extLst>
      <p:ext uri="{BB962C8B-B14F-4D97-AF65-F5344CB8AC3E}">
        <p14:creationId xmlns:p14="http://schemas.microsoft.com/office/powerpoint/2010/main" val="2456644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0E38B2-D5EE-4903-A977-FA43C57617AE}" type="slidenum">
              <a:rPr lang="en-GB" smtClean="0"/>
              <a:t>4</a:t>
            </a:fld>
            <a:endParaRPr lang="en-GB"/>
          </a:p>
        </p:txBody>
      </p:sp>
    </p:spTree>
    <p:extLst>
      <p:ext uri="{BB962C8B-B14F-4D97-AF65-F5344CB8AC3E}">
        <p14:creationId xmlns:p14="http://schemas.microsoft.com/office/powerpoint/2010/main" val="3757675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3B0E38B2-D5EE-4903-A977-FA43C57617AE}" type="slidenum">
              <a:rPr lang="en-GB" smtClean="0"/>
              <a:t>5</a:t>
            </a:fld>
            <a:endParaRPr lang="en-GB"/>
          </a:p>
        </p:txBody>
      </p:sp>
    </p:spTree>
    <p:extLst>
      <p:ext uri="{BB962C8B-B14F-4D97-AF65-F5344CB8AC3E}">
        <p14:creationId xmlns:p14="http://schemas.microsoft.com/office/powerpoint/2010/main" val="591411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baseline="0" dirty="0" smtClean="0"/>
          </a:p>
        </p:txBody>
      </p:sp>
      <p:sp>
        <p:nvSpPr>
          <p:cNvPr id="4" name="Slide Number Placeholder 3"/>
          <p:cNvSpPr>
            <a:spLocks noGrp="1"/>
          </p:cNvSpPr>
          <p:nvPr>
            <p:ph type="sldNum" sz="quarter" idx="10"/>
          </p:nvPr>
        </p:nvSpPr>
        <p:spPr/>
        <p:txBody>
          <a:bodyPr/>
          <a:lstStyle/>
          <a:p>
            <a:fld id="{3B0E38B2-D5EE-4903-A977-FA43C57617AE}" type="slidenum">
              <a:rPr lang="en-GB" smtClean="0"/>
              <a:t>6</a:t>
            </a:fld>
            <a:endParaRPr lang="en-GB"/>
          </a:p>
        </p:txBody>
      </p:sp>
    </p:spTree>
    <p:extLst>
      <p:ext uri="{BB962C8B-B14F-4D97-AF65-F5344CB8AC3E}">
        <p14:creationId xmlns:p14="http://schemas.microsoft.com/office/powerpoint/2010/main" val="1965667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0E38B2-D5EE-4903-A977-FA43C57617AE}" type="slidenum">
              <a:rPr lang="en-GB" smtClean="0"/>
              <a:t>7</a:t>
            </a:fld>
            <a:endParaRPr lang="en-GB"/>
          </a:p>
        </p:txBody>
      </p:sp>
    </p:spTree>
    <p:extLst>
      <p:ext uri="{BB962C8B-B14F-4D97-AF65-F5344CB8AC3E}">
        <p14:creationId xmlns:p14="http://schemas.microsoft.com/office/powerpoint/2010/main" val="1633819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0E38B2-D5EE-4903-A977-FA43C57617AE}" type="slidenum">
              <a:rPr lang="en-GB" smtClean="0"/>
              <a:t>8</a:t>
            </a:fld>
            <a:endParaRPr lang="en-GB"/>
          </a:p>
        </p:txBody>
      </p:sp>
    </p:spTree>
    <p:extLst>
      <p:ext uri="{BB962C8B-B14F-4D97-AF65-F5344CB8AC3E}">
        <p14:creationId xmlns:p14="http://schemas.microsoft.com/office/powerpoint/2010/main" val="4111329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0E38B2-D5EE-4903-A977-FA43C57617AE}" type="slidenum">
              <a:rPr lang="en-GB" smtClean="0"/>
              <a:t>9</a:t>
            </a:fld>
            <a:endParaRPr lang="en-GB"/>
          </a:p>
        </p:txBody>
      </p:sp>
    </p:spTree>
    <p:extLst>
      <p:ext uri="{BB962C8B-B14F-4D97-AF65-F5344CB8AC3E}">
        <p14:creationId xmlns:p14="http://schemas.microsoft.com/office/powerpoint/2010/main" val="4245771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8D91FCB-87B9-41BB-8BE0-D69EBDC3C8DF}" type="datetimeFigureOut">
              <a:rPr lang="en-GB" smtClean="0"/>
              <a:t>21/07/2020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B61DB8-8946-43EE-8FB9-1A3495421F72}" type="slidenum">
              <a:rPr lang="en-GB" smtClean="0"/>
              <a:t>‹#›</a:t>
            </a:fld>
            <a:endParaRPr lang="en-GB"/>
          </a:p>
        </p:txBody>
      </p:sp>
    </p:spTree>
    <p:extLst>
      <p:ext uri="{BB962C8B-B14F-4D97-AF65-F5344CB8AC3E}">
        <p14:creationId xmlns:p14="http://schemas.microsoft.com/office/powerpoint/2010/main" val="48140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8D91FCB-87B9-41BB-8BE0-D69EBDC3C8DF}" type="datetimeFigureOut">
              <a:rPr lang="en-GB" smtClean="0"/>
              <a:t>21/07/2020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B61DB8-8946-43EE-8FB9-1A3495421F72}" type="slidenum">
              <a:rPr lang="en-GB" smtClean="0"/>
              <a:t>‹#›</a:t>
            </a:fld>
            <a:endParaRPr lang="en-GB"/>
          </a:p>
        </p:txBody>
      </p:sp>
    </p:spTree>
    <p:extLst>
      <p:ext uri="{BB962C8B-B14F-4D97-AF65-F5344CB8AC3E}">
        <p14:creationId xmlns:p14="http://schemas.microsoft.com/office/powerpoint/2010/main" val="2570100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8D91FCB-87B9-41BB-8BE0-D69EBDC3C8DF}" type="datetimeFigureOut">
              <a:rPr lang="en-GB" smtClean="0"/>
              <a:t>21/07/2020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B61DB8-8946-43EE-8FB9-1A3495421F72}" type="slidenum">
              <a:rPr lang="en-GB" smtClean="0"/>
              <a:t>‹#›</a:t>
            </a:fld>
            <a:endParaRPr lang="en-GB"/>
          </a:p>
        </p:txBody>
      </p:sp>
    </p:spTree>
    <p:extLst>
      <p:ext uri="{BB962C8B-B14F-4D97-AF65-F5344CB8AC3E}">
        <p14:creationId xmlns:p14="http://schemas.microsoft.com/office/powerpoint/2010/main" val="1199033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8D91FCB-87B9-41BB-8BE0-D69EBDC3C8DF}" type="datetimeFigureOut">
              <a:rPr lang="en-GB" smtClean="0"/>
              <a:t>21/07/2020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B61DB8-8946-43EE-8FB9-1A3495421F72}" type="slidenum">
              <a:rPr lang="en-GB" smtClean="0"/>
              <a:t>‹#›</a:t>
            </a:fld>
            <a:endParaRPr lang="en-GB"/>
          </a:p>
        </p:txBody>
      </p:sp>
    </p:spTree>
    <p:extLst>
      <p:ext uri="{BB962C8B-B14F-4D97-AF65-F5344CB8AC3E}">
        <p14:creationId xmlns:p14="http://schemas.microsoft.com/office/powerpoint/2010/main" val="3138505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8D91FCB-87B9-41BB-8BE0-D69EBDC3C8DF}" type="datetimeFigureOut">
              <a:rPr lang="en-GB" smtClean="0"/>
              <a:t>21/07/2020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B61DB8-8946-43EE-8FB9-1A3495421F72}" type="slidenum">
              <a:rPr lang="en-GB" smtClean="0"/>
              <a:t>‹#›</a:t>
            </a:fld>
            <a:endParaRPr lang="en-GB"/>
          </a:p>
        </p:txBody>
      </p:sp>
    </p:spTree>
    <p:extLst>
      <p:ext uri="{BB962C8B-B14F-4D97-AF65-F5344CB8AC3E}">
        <p14:creationId xmlns:p14="http://schemas.microsoft.com/office/powerpoint/2010/main" val="907183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8D91FCB-87B9-41BB-8BE0-D69EBDC3C8DF}" type="datetimeFigureOut">
              <a:rPr lang="en-GB" smtClean="0"/>
              <a:t>21/07/2020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B61DB8-8946-43EE-8FB9-1A3495421F72}" type="slidenum">
              <a:rPr lang="en-GB" smtClean="0"/>
              <a:t>‹#›</a:t>
            </a:fld>
            <a:endParaRPr lang="en-GB"/>
          </a:p>
        </p:txBody>
      </p:sp>
    </p:spTree>
    <p:extLst>
      <p:ext uri="{BB962C8B-B14F-4D97-AF65-F5344CB8AC3E}">
        <p14:creationId xmlns:p14="http://schemas.microsoft.com/office/powerpoint/2010/main" val="3424630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8D91FCB-87B9-41BB-8BE0-D69EBDC3C8DF}" type="datetimeFigureOut">
              <a:rPr lang="en-GB" smtClean="0"/>
              <a:t>21/07/2020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FB61DB8-8946-43EE-8FB9-1A3495421F72}" type="slidenum">
              <a:rPr lang="en-GB" smtClean="0"/>
              <a:t>‹#›</a:t>
            </a:fld>
            <a:endParaRPr lang="en-GB"/>
          </a:p>
        </p:txBody>
      </p:sp>
    </p:spTree>
    <p:extLst>
      <p:ext uri="{BB962C8B-B14F-4D97-AF65-F5344CB8AC3E}">
        <p14:creationId xmlns:p14="http://schemas.microsoft.com/office/powerpoint/2010/main" val="2947271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8D91FCB-87B9-41BB-8BE0-D69EBDC3C8DF}" type="datetimeFigureOut">
              <a:rPr lang="en-GB" smtClean="0"/>
              <a:t>21/07/2020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B61DB8-8946-43EE-8FB9-1A3495421F72}" type="slidenum">
              <a:rPr lang="en-GB" smtClean="0"/>
              <a:t>‹#›</a:t>
            </a:fld>
            <a:endParaRPr lang="en-GB"/>
          </a:p>
        </p:txBody>
      </p:sp>
    </p:spTree>
    <p:extLst>
      <p:ext uri="{BB962C8B-B14F-4D97-AF65-F5344CB8AC3E}">
        <p14:creationId xmlns:p14="http://schemas.microsoft.com/office/powerpoint/2010/main" val="895304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91FCB-87B9-41BB-8BE0-D69EBDC3C8DF}" type="datetimeFigureOut">
              <a:rPr lang="en-GB" smtClean="0"/>
              <a:t>21/07/2020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B61DB8-8946-43EE-8FB9-1A3495421F72}" type="slidenum">
              <a:rPr lang="en-GB" smtClean="0"/>
              <a:t>‹#›</a:t>
            </a:fld>
            <a:endParaRPr lang="en-GB"/>
          </a:p>
        </p:txBody>
      </p:sp>
    </p:spTree>
    <p:extLst>
      <p:ext uri="{BB962C8B-B14F-4D97-AF65-F5344CB8AC3E}">
        <p14:creationId xmlns:p14="http://schemas.microsoft.com/office/powerpoint/2010/main" val="2147817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8D91FCB-87B9-41BB-8BE0-D69EBDC3C8DF}" type="datetimeFigureOut">
              <a:rPr lang="en-GB" smtClean="0"/>
              <a:t>21/07/2020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B61DB8-8946-43EE-8FB9-1A3495421F72}" type="slidenum">
              <a:rPr lang="en-GB" smtClean="0"/>
              <a:t>‹#›</a:t>
            </a:fld>
            <a:endParaRPr lang="en-GB"/>
          </a:p>
        </p:txBody>
      </p:sp>
    </p:spTree>
    <p:extLst>
      <p:ext uri="{BB962C8B-B14F-4D97-AF65-F5344CB8AC3E}">
        <p14:creationId xmlns:p14="http://schemas.microsoft.com/office/powerpoint/2010/main" val="2364242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8D91FCB-87B9-41BB-8BE0-D69EBDC3C8DF}" type="datetimeFigureOut">
              <a:rPr lang="en-GB" smtClean="0"/>
              <a:t>21/07/2020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B61DB8-8946-43EE-8FB9-1A3495421F72}" type="slidenum">
              <a:rPr lang="en-GB" smtClean="0"/>
              <a:t>‹#›</a:t>
            </a:fld>
            <a:endParaRPr lang="en-GB"/>
          </a:p>
        </p:txBody>
      </p:sp>
    </p:spTree>
    <p:extLst>
      <p:ext uri="{BB962C8B-B14F-4D97-AF65-F5344CB8AC3E}">
        <p14:creationId xmlns:p14="http://schemas.microsoft.com/office/powerpoint/2010/main" val="1329602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91FCB-87B9-41BB-8BE0-D69EBDC3C8DF}" type="datetimeFigureOut">
              <a:rPr lang="en-GB" smtClean="0"/>
              <a:t>21/07/2020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61DB8-8946-43EE-8FB9-1A3495421F72}" type="slidenum">
              <a:rPr lang="en-GB" smtClean="0"/>
              <a:t>‹#›</a:t>
            </a:fld>
            <a:endParaRPr lang="en-GB"/>
          </a:p>
        </p:txBody>
      </p:sp>
    </p:spTree>
    <p:extLst>
      <p:ext uri="{BB962C8B-B14F-4D97-AF65-F5344CB8AC3E}">
        <p14:creationId xmlns:p14="http://schemas.microsoft.com/office/powerpoint/2010/main" val="4285085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4437415"/>
            <a:ext cx="9144000" cy="1655762"/>
          </a:xfrm>
        </p:spPr>
        <p:txBody>
          <a:bodyPr/>
          <a:lstStyle/>
          <a:p>
            <a:r>
              <a:rPr lang="en-GB" dirty="0">
                <a:latin typeface="XCCW Joined 22a" panose="03050602040000000000" pitchFamily="66" charset="0"/>
              </a:rPr>
              <a:t>Induction Meeting</a:t>
            </a:r>
          </a:p>
          <a:p>
            <a:endParaRPr lang="en-GB" dirty="0">
              <a:latin typeface="XCCW Joined 22a" panose="03050602040000000000" pitchFamily="66" charset="0"/>
            </a:endParaRPr>
          </a:p>
          <a:p>
            <a:r>
              <a:rPr lang="en-GB" dirty="0" smtClean="0">
                <a:latin typeface="XCCW Joined 22a" panose="03050602040000000000" pitchFamily="66" charset="0"/>
              </a:rPr>
              <a:t>Wednesday 15</a:t>
            </a:r>
            <a:r>
              <a:rPr lang="en-GB" baseline="30000" dirty="0" smtClean="0">
                <a:latin typeface="XCCW Joined 22a" panose="03050602040000000000" pitchFamily="66" charset="0"/>
              </a:rPr>
              <a:t>th</a:t>
            </a:r>
            <a:r>
              <a:rPr lang="en-GB" dirty="0" smtClean="0">
                <a:latin typeface="XCCW Joined 22a" panose="03050602040000000000" pitchFamily="66" charset="0"/>
              </a:rPr>
              <a:t> July 2020</a:t>
            </a:r>
            <a:endParaRPr lang="en-GB" dirty="0">
              <a:latin typeface="XCCW Joined 22a" panose="03050602040000000000"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9895" y="263619"/>
            <a:ext cx="3773186" cy="3934894"/>
          </a:xfrm>
          <a:prstGeom prst="rect">
            <a:avLst/>
          </a:prstGeom>
        </p:spPr>
      </p:pic>
    </p:spTree>
    <p:extLst>
      <p:ext uri="{BB962C8B-B14F-4D97-AF65-F5344CB8AC3E}">
        <p14:creationId xmlns:p14="http://schemas.microsoft.com/office/powerpoint/2010/main" val="670598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l="3514" t="25806" r="7426" b="29967"/>
          <a:stretch/>
        </p:blipFill>
        <p:spPr>
          <a:xfrm>
            <a:off x="1898073" y="2430615"/>
            <a:ext cx="7661563" cy="420571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311" y="147710"/>
            <a:ext cx="2189086" cy="2282905"/>
          </a:xfrm>
          <a:prstGeom prst="rect">
            <a:avLst/>
          </a:prstGeom>
        </p:spPr>
      </p:pic>
    </p:spTree>
    <p:extLst>
      <p:ext uri="{BB962C8B-B14F-4D97-AF65-F5344CB8AC3E}">
        <p14:creationId xmlns:p14="http://schemas.microsoft.com/office/powerpoint/2010/main" val="2478978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893" y="2537138"/>
            <a:ext cx="10515600" cy="4090268"/>
          </a:xfrm>
        </p:spPr>
        <p:txBody>
          <a:bodyPr>
            <a:normAutofit/>
          </a:bodyPr>
          <a:lstStyle/>
          <a:p>
            <a:pPr marL="0" indent="0" algn="ctr">
              <a:buNone/>
            </a:pPr>
            <a:endParaRPr lang="en-GB" sz="2800" b="1" dirty="0" smtClean="0">
              <a:solidFill>
                <a:schemeClr val="tx1"/>
              </a:solidFill>
              <a:latin typeface="XCCW Joined 22a" panose="03050602040000000000" pitchFamily="66" charset="0"/>
            </a:endParaRPr>
          </a:p>
          <a:p>
            <a:pPr marL="0" indent="0" algn="ctr">
              <a:buNone/>
            </a:pPr>
            <a:endParaRPr lang="en-GB" sz="2800" dirty="0" smtClean="0">
              <a:solidFill>
                <a:schemeClr val="tx1"/>
              </a:solidFill>
              <a:latin typeface="XCCW Joined 22a" panose="03050602040000000000"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2476" y="147711"/>
            <a:ext cx="2189086" cy="228290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6179" t="22844" r="15250" b="18842"/>
          <a:stretch/>
        </p:blipFill>
        <p:spPr>
          <a:xfrm>
            <a:off x="1724297" y="2391427"/>
            <a:ext cx="8360230" cy="3997234"/>
          </a:xfrm>
          <a:prstGeom prst="rect">
            <a:avLst/>
          </a:prstGeom>
        </p:spPr>
      </p:pic>
    </p:spTree>
    <p:extLst>
      <p:ext uri="{BB962C8B-B14F-4D97-AF65-F5344CB8AC3E}">
        <p14:creationId xmlns:p14="http://schemas.microsoft.com/office/powerpoint/2010/main" val="14356294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430615"/>
            <a:ext cx="10515600" cy="4116489"/>
          </a:xfrm>
        </p:spPr>
        <p:txBody>
          <a:bodyPr>
            <a:normAutofit fontScale="77500" lnSpcReduction="20000"/>
          </a:bodyPr>
          <a:lstStyle/>
          <a:p>
            <a:pPr marL="0" indent="0" algn="ctr">
              <a:buNone/>
            </a:pPr>
            <a:r>
              <a:rPr lang="en-IE" altLang="en-US" sz="3600" b="1" dirty="0" smtClean="0">
                <a:solidFill>
                  <a:schemeClr val="tx1"/>
                </a:solidFill>
                <a:latin typeface="XCCW Joined 22a" panose="03050602040000000000" pitchFamily="66" charset="0"/>
              </a:rPr>
              <a:t>A few little pointers……</a:t>
            </a:r>
          </a:p>
          <a:p>
            <a:r>
              <a:rPr lang="en-IE" altLang="en-US" sz="3600" dirty="0" smtClean="0">
                <a:solidFill>
                  <a:schemeClr val="tx1"/>
                </a:solidFill>
                <a:latin typeface="XCCW Joined 22a" panose="03050602040000000000" pitchFamily="66" charset="0"/>
              </a:rPr>
              <a:t>Let us know and your child know if someone else will be collecting</a:t>
            </a:r>
          </a:p>
          <a:p>
            <a:endParaRPr lang="en-IE" altLang="en-US" sz="3600" dirty="0" smtClean="0">
              <a:solidFill>
                <a:schemeClr val="tx1"/>
              </a:solidFill>
              <a:latin typeface="XCCW Joined 22a" panose="03050602040000000000" pitchFamily="66" charset="0"/>
            </a:endParaRPr>
          </a:p>
          <a:p>
            <a:r>
              <a:rPr lang="en-IE" altLang="en-US" sz="3600" dirty="0" smtClean="0">
                <a:latin typeface="XCCW Joined 22a" panose="03050602040000000000" pitchFamily="66" charset="0"/>
              </a:rPr>
              <a:t>Update the office if contact details change</a:t>
            </a:r>
            <a:r>
              <a:rPr lang="en-IE" altLang="en-US" sz="3600" dirty="0" smtClean="0">
                <a:solidFill>
                  <a:schemeClr val="tx1"/>
                </a:solidFill>
                <a:latin typeface="XCCW Joined 22a" panose="03050602040000000000" pitchFamily="66" charset="0"/>
              </a:rPr>
              <a:t> </a:t>
            </a:r>
          </a:p>
          <a:p>
            <a:endParaRPr lang="en-IE" altLang="en-US" sz="3600" dirty="0" smtClean="0">
              <a:solidFill>
                <a:schemeClr val="tx1"/>
              </a:solidFill>
              <a:latin typeface="XCCW Joined 22a" panose="03050602040000000000" pitchFamily="66" charset="0"/>
            </a:endParaRPr>
          </a:p>
          <a:p>
            <a:r>
              <a:rPr lang="en-IE" altLang="en-US" sz="3600" dirty="0" smtClean="0">
                <a:solidFill>
                  <a:schemeClr val="tx1"/>
                </a:solidFill>
                <a:latin typeface="XCCW Joined 22a" panose="03050602040000000000" pitchFamily="66" charset="0"/>
              </a:rPr>
              <a:t>Let us know if you will be late</a:t>
            </a:r>
          </a:p>
          <a:p>
            <a:endParaRPr lang="en-IE" altLang="en-US" sz="3600" dirty="0" smtClean="0">
              <a:solidFill>
                <a:schemeClr val="tx1"/>
              </a:solidFill>
              <a:latin typeface="XCCW Joined 22a" panose="03050602040000000000" pitchFamily="66" charset="0"/>
            </a:endParaRPr>
          </a:p>
          <a:p>
            <a:r>
              <a:rPr lang="en-IE" altLang="en-US" sz="3600" dirty="0" smtClean="0">
                <a:solidFill>
                  <a:schemeClr val="tx1"/>
                </a:solidFill>
                <a:latin typeface="XCCW Joined 22a" panose="03050602040000000000" pitchFamily="66" charset="0"/>
              </a:rPr>
              <a:t>Please ensure that your child brings their book bag everyday </a:t>
            </a:r>
          </a:p>
          <a:p>
            <a:pPr marL="0" indent="0" algn="ctr">
              <a:buNone/>
            </a:pPr>
            <a:endParaRPr lang="en-GB" altLang="en-US" dirty="0" smtClean="0">
              <a:solidFill>
                <a:schemeClr val="tx1"/>
              </a:solidFill>
              <a:latin typeface="Comic Sans MS" panose="030F0702030302020204"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507" y="147711"/>
            <a:ext cx="2189086" cy="2282904"/>
          </a:xfrm>
          <a:prstGeom prst="rect">
            <a:avLst/>
          </a:prstGeom>
        </p:spPr>
      </p:pic>
    </p:spTree>
    <p:extLst>
      <p:ext uri="{BB962C8B-B14F-4D97-AF65-F5344CB8AC3E}">
        <p14:creationId xmlns:p14="http://schemas.microsoft.com/office/powerpoint/2010/main" val="6113549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668" y="2430614"/>
            <a:ext cx="12050332" cy="4266399"/>
          </a:xfrm>
        </p:spPr>
        <p:txBody>
          <a:bodyPr>
            <a:normAutofit/>
          </a:bodyPr>
          <a:lstStyle/>
          <a:p>
            <a:pPr marL="0" indent="0" algn="ctr">
              <a:buNone/>
            </a:pPr>
            <a:endParaRPr lang="en-GB" sz="2400" b="1" dirty="0" smtClean="0">
              <a:solidFill>
                <a:schemeClr val="tx1"/>
              </a:solidFill>
              <a:latin typeface="XCCW Joined 22a" panose="03050602040000000000" pitchFamily="66" charset="0"/>
            </a:endParaRPr>
          </a:p>
          <a:p>
            <a:pPr marL="0" indent="0" algn="ctr">
              <a:buNone/>
            </a:pPr>
            <a:r>
              <a:rPr lang="en-GB" b="1" dirty="0" smtClean="0">
                <a:solidFill>
                  <a:schemeClr val="tx1"/>
                </a:solidFill>
                <a:latin typeface="XCCW Joined 22a" panose="03050602040000000000" pitchFamily="66" charset="0"/>
              </a:rPr>
              <a:t>Uniform</a:t>
            </a:r>
            <a:r>
              <a:rPr lang="en-GB" sz="2400" b="1" dirty="0" smtClean="0">
                <a:solidFill>
                  <a:schemeClr val="tx1"/>
                </a:solidFill>
                <a:latin typeface="XCCW Joined 22a" panose="03050602040000000000" pitchFamily="66" charset="0"/>
              </a:rPr>
              <a:t> </a:t>
            </a:r>
          </a:p>
          <a:p>
            <a:pPr marL="0" indent="0" algn="ctr">
              <a:buNone/>
            </a:pPr>
            <a:endParaRPr lang="en-GB" sz="2400" b="1" dirty="0" smtClean="0">
              <a:solidFill>
                <a:schemeClr val="tx1"/>
              </a:solidFill>
              <a:latin typeface="XCCW Joined 22a" panose="03050602040000000000" pitchFamily="66" charset="0"/>
            </a:endParaRPr>
          </a:p>
          <a:p>
            <a:pPr marL="0" indent="0" algn="ctr">
              <a:buNone/>
            </a:pPr>
            <a:r>
              <a:rPr lang="en-GB" altLang="en-US" sz="3200" dirty="0" smtClean="0">
                <a:solidFill>
                  <a:schemeClr val="tx1"/>
                </a:solidFill>
                <a:latin typeface="XCCW Joined 22a" panose="03050602040000000000" pitchFamily="66" charset="0"/>
              </a:rPr>
              <a:t>Please ensure that all clothes likely to be removed i.e. coats, hats, scarves, gloves, jumpers etc. are clearly labelled with your child’s name as many children possess similar items. </a:t>
            </a:r>
          </a:p>
          <a:p>
            <a:pPr algn="ctr"/>
            <a:endParaRPr lang="en-GB" altLang="en-US" sz="2200" dirty="0" smtClean="0">
              <a:solidFill>
                <a:schemeClr val="tx1"/>
              </a:solidFill>
              <a:latin typeface="XCCW Joined 22a" panose="03050602040000000000" pitchFamily="66" charset="0"/>
            </a:endParaRPr>
          </a:p>
          <a:p>
            <a:pPr marL="0" indent="0" algn="ctr">
              <a:buNone/>
            </a:pPr>
            <a:endParaRPr lang="en-GB" altLang="en-US" sz="2200" b="1" i="1" dirty="0" smtClean="0">
              <a:solidFill>
                <a:schemeClr val="tx1"/>
              </a:solidFill>
              <a:latin typeface="XCCW Joined 22a" panose="03050602040000000000" pitchFamily="66" charset="0"/>
            </a:endParaRPr>
          </a:p>
          <a:p>
            <a:pPr algn="ctr"/>
            <a:endParaRPr lang="en-GB" altLang="en-US" sz="2200" dirty="0">
              <a:solidFill>
                <a:schemeClr val="tx1"/>
              </a:solidFill>
              <a:latin typeface="XCCW Joined 22a" panose="03050602040000000000" pitchFamily="66" charset="0"/>
            </a:endParaRPr>
          </a:p>
          <a:p>
            <a:pPr marL="0" indent="0" algn="ctr">
              <a:buNone/>
            </a:pPr>
            <a:endParaRPr lang="en-GB" altLang="en-US" sz="2200" dirty="0" smtClean="0">
              <a:solidFill>
                <a:schemeClr val="tx1"/>
              </a:solidFill>
              <a:latin typeface="XCCW Joined 22a" panose="03050602040000000000" pitchFamily="66" charset="0"/>
            </a:endParaRPr>
          </a:p>
          <a:p>
            <a:pPr marL="0" indent="0" algn="ctr">
              <a:buNone/>
            </a:pPr>
            <a:endParaRPr lang="en-GB" dirty="0" smtClean="0">
              <a:latin typeface="Comic Sans MS" panose="030F0702030302020204"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891" y="147710"/>
            <a:ext cx="2189086" cy="2282904"/>
          </a:xfrm>
          <a:prstGeom prst="rect">
            <a:avLst/>
          </a:prstGeom>
        </p:spPr>
      </p:pic>
    </p:spTree>
    <p:extLst>
      <p:ext uri="{BB962C8B-B14F-4D97-AF65-F5344CB8AC3E}">
        <p14:creationId xmlns:p14="http://schemas.microsoft.com/office/powerpoint/2010/main" val="28796695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ltLang="en-US" dirty="0" smtClean="0">
              <a:latin typeface="XCCW Joined 22a" panose="03050602040000000000" pitchFamily="66" charset="0"/>
            </a:endParaRPr>
          </a:p>
          <a:p>
            <a:endParaRPr lang="en-GB" altLang="en-US" dirty="0">
              <a:latin typeface="XCCW Joined 22a" panose="03050602040000000000" pitchFamily="66" charset="0"/>
            </a:endParaRPr>
          </a:p>
          <a:p>
            <a:pPr marL="0" indent="0" algn="ctr">
              <a:buNone/>
            </a:pPr>
            <a:r>
              <a:rPr lang="en-GB" altLang="en-US" sz="3600" dirty="0" smtClean="0">
                <a:latin typeface="XCCW Joined 22a" panose="03050602040000000000" pitchFamily="66" charset="0"/>
              </a:rPr>
              <a:t>We </a:t>
            </a:r>
            <a:r>
              <a:rPr lang="en-GB" altLang="en-US" sz="3600" dirty="0">
                <a:latin typeface="XCCW Joined 22a" panose="03050602040000000000" pitchFamily="66" charset="0"/>
              </a:rPr>
              <a:t>have some spare clothes and underwear for use if needed in cases of emergency, but it is useful if you can provide a set of spare clothes just in case. </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9891" y="147710"/>
            <a:ext cx="2189086" cy="2282904"/>
          </a:xfrm>
          <a:prstGeom prst="rect">
            <a:avLst/>
          </a:prstGeom>
        </p:spPr>
      </p:pic>
    </p:spTree>
    <p:extLst>
      <p:ext uri="{BB962C8B-B14F-4D97-AF65-F5344CB8AC3E}">
        <p14:creationId xmlns:p14="http://schemas.microsoft.com/office/powerpoint/2010/main" val="978477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ltLang="en-US" dirty="0" smtClean="0">
              <a:latin typeface="XCCW Joined 22a" panose="03050602040000000000" pitchFamily="66" charset="0"/>
            </a:endParaRPr>
          </a:p>
          <a:p>
            <a:endParaRPr lang="en-GB" altLang="en-US" dirty="0">
              <a:latin typeface="XCCW Joined 22a" panose="03050602040000000000" pitchFamily="66" charset="0"/>
            </a:endParaRPr>
          </a:p>
          <a:p>
            <a:pPr marL="0" indent="0" algn="ctr">
              <a:buNone/>
            </a:pPr>
            <a:r>
              <a:rPr lang="en-GB" altLang="en-US" sz="4000" dirty="0" smtClean="0">
                <a:latin typeface="XCCW Joined 22a" panose="03050602040000000000" pitchFamily="66" charset="0"/>
              </a:rPr>
              <a:t>We </a:t>
            </a:r>
            <a:r>
              <a:rPr lang="en-GB" altLang="en-US" sz="4000" dirty="0">
                <a:latin typeface="XCCW Joined 22a" panose="03050602040000000000" pitchFamily="66" charset="0"/>
              </a:rPr>
              <a:t>do not recommend trousers with clasps or belts which may be difficult to open, or lace up shoes.</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9891" y="147710"/>
            <a:ext cx="2189086" cy="2282904"/>
          </a:xfrm>
          <a:prstGeom prst="rect">
            <a:avLst/>
          </a:prstGeom>
        </p:spPr>
      </p:pic>
    </p:spTree>
    <p:extLst>
      <p:ext uri="{BB962C8B-B14F-4D97-AF65-F5344CB8AC3E}">
        <p14:creationId xmlns:p14="http://schemas.microsoft.com/office/powerpoint/2010/main" val="975685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GB" altLang="en-US" dirty="0" smtClean="0">
              <a:latin typeface="XCCW Joined 22a" panose="03050602040000000000" pitchFamily="66" charset="0"/>
            </a:endParaRPr>
          </a:p>
          <a:p>
            <a:pPr marL="0" indent="0">
              <a:buNone/>
            </a:pPr>
            <a:endParaRPr lang="en-GB" altLang="en-US" dirty="0">
              <a:latin typeface="XCCW Joined 22a" panose="03050602040000000000" pitchFamily="66" charset="0"/>
            </a:endParaRPr>
          </a:p>
          <a:p>
            <a:pPr marL="0" indent="0" algn="ctr">
              <a:buNone/>
            </a:pPr>
            <a:r>
              <a:rPr lang="en-GB" altLang="en-US" sz="4000" dirty="0" smtClean="0">
                <a:latin typeface="XCCW Joined 22a" panose="03050602040000000000" pitchFamily="66" charset="0"/>
              </a:rPr>
              <a:t>Please </a:t>
            </a:r>
            <a:r>
              <a:rPr lang="en-GB" altLang="en-US" sz="4000" dirty="0">
                <a:latin typeface="XCCW Joined 22a" panose="03050602040000000000" pitchFamily="66" charset="0"/>
              </a:rPr>
              <a:t>ensure that your child’s P.E. kit is in school all the time. </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9891" y="147710"/>
            <a:ext cx="2189086" cy="2282904"/>
          </a:xfrm>
          <a:prstGeom prst="rect">
            <a:avLst/>
          </a:prstGeom>
        </p:spPr>
      </p:pic>
    </p:spTree>
    <p:extLst>
      <p:ext uri="{BB962C8B-B14F-4D97-AF65-F5344CB8AC3E}">
        <p14:creationId xmlns:p14="http://schemas.microsoft.com/office/powerpoint/2010/main" val="2051801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GB" dirty="0" smtClean="0"/>
          </a:p>
          <a:p>
            <a:pPr marL="0" indent="0">
              <a:buNone/>
            </a:pPr>
            <a:endParaRPr lang="en-GB" dirty="0" smtClean="0">
              <a:latin typeface="XCCW Joined 22a" panose="03050602040000000000" pitchFamily="66" charset="0"/>
            </a:endParaRPr>
          </a:p>
          <a:p>
            <a:pPr marL="0" indent="0">
              <a:buNone/>
            </a:pPr>
            <a:r>
              <a:rPr lang="en-GB" dirty="0" smtClean="0">
                <a:latin typeface="XCCW Joined 22a" panose="03050602040000000000" pitchFamily="66" charset="0"/>
              </a:rPr>
              <a:t>Wellies can be useful as we go outside in most weather. These can be left in school but must be named!</a:t>
            </a:r>
          </a:p>
          <a:p>
            <a:pPr marL="0" indent="0">
              <a:buNone/>
            </a:pPr>
            <a:endParaRPr lang="en-GB" dirty="0">
              <a:latin typeface="XCCW Joined 22a" panose="03050602040000000000" pitchFamily="66" charset="0"/>
            </a:endParaRPr>
          </a:p>
          <a:p>
            <a:pPr marL="0" indent="0">
              <a:buNone/>
            </a:pPr>
            <a:r>
              <a:rPr lang="en-GB" dirty="0" smtClean="0">
                <a:latin typeface="XCCW Joined 22a" panose="03050602040000000000" pitchFamily="66" charset="0"/>
              </a:rPr>
              <a:t>Please make sure your child has a coat everyday, particularly during the autumn and spring terms.</a:t>
            </a:r>
            <a:endParaRPr lang="en-GB" dirty="0">
              <a:latin typeface="XCCW Joined 22a" panose="03050602040000000000" pitchFamily="66"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9891" y="147710"/>
            <a:ext cx="2189086" cy="2282904"/>
          </a:xfrm>
          <a:prstGeom prst="rect">
            <a:avLst/>
          </a:prstGeom>
        </p:spPr>
      </p:pic>
    </p:spTree>
    <p:extLst>
      <p:ext uri="{BB962C8B-B14F-4D97-AF65-F5344CB8AC3E}">
        <p14:creationId xmlns:p14="http://schemas.microsoft.com/office/powerpoint/2010/main" val="3318498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924" y="2430615"/>
            <a:ext cx="10515600" cy="3746348"/>
          </a:xfrm>
        </p:spPr>
        <p:txBody>
          <a:bodyPr>
            <a:noAutofit/>
          </a:bodyPr>
          <a:lstStyle/>
          <a:p>
            <a:pPr marL="0" indent="0" algn="ctr">
              <a:buNone/>
            </a:pPr>
            <a:r>
              <a:rPr lang="en-GB" sz="2400" b="1" dirty="0" smtClean="0">
                <a:solidFill>
                  <a:schemeClr val="tx1"/>
                </a:solidFill>
                <a:latin typeface="XCCW Joined 22a" panose="03050602040000000000" pitchFamily="66" charset="0"/>
              </a:rPr>
              <a:t>The Early Years Foundation Stage Framework</a:t>
            </a:r>
          </a:p>
          <a:p>
            <a:pPr marL="0" indent="0">
              <a:buNone/>
            </a:pPr>
            <a:r>
              <a:rPr lang="en-GB" sz="2000" b="1" dirty="0" smtClean="0">
                <a:latin typeface="XCCW Joined 22a" panose="03050602040000000000" pitchFamily="66" charset="0"/>
              </a:rPr>
              <a:t>Prime Areas of Learning</a:t>
            </a:r>
            <a:endParaRPr lang="en-GB" sz="2000" b="1" dirty="0" smtClean="0">
              <a:solidFill>
                <a:schemeClr val="tx1"/>
              </a:solidFill>
              <a:latin typeface="XCCW Joined 22a" panose="03050602040000000000" pitchFamily="66" charset="0"/>
            </a:endParaRPr>
          </a:p>
          <a:p>
            <a:pPr marL="0" indent="0">
              <a:buNone/>
            </a:pPr>
            <a:r>
              <a:rPr lang="en-GB" sz="2000" dirty="0" smtClean="0">
                <a:solidFill>
                  <a:schemeClr val="tx1"/>
                </a:solidFill>
                <a:latin typeface="XCCW Joined 22a" panose="03050602040000000000" pitchFamily="66" charset="0"/>
              </a:rPr>
              <a:t>Personal, Social and Emotional Development</a:t>
            </a:r>
          </a:p>
          <a:p>
            <a:pPr marL="0" indent="0">
              <a:buNone/>
            </a:pPr>
            <a:r>
              <a:rPr lang="en-GB" sz="2000" dirty="0" smtClean="0">
                <a:solidFill>
                  <a:schemeClr val="tx1"/>
                </a:solidFill>
                <a:latin typeface="XCCW Joined 22a" panose="03050602040000000000" pitchFamily="66" charset="0"/>
              </a:rPr>
              <a:t>Communication and Language</a:t>
            </a:r>
          </a:p>
          <a:p>
            <a:pPr marL="0" indent="0">
              <a:buNone/>
            </a:pPr>
            <a:r>
              <a:rPr lang="en-GB" sz="2000" dirty="0" smtClean="0">
                <a:solidFill>
                  <a:schemeClr val="tx1"/>
                </a:solidFill>
                <a:latin typeface="XCCW Joined 22a" panose="03050602040000000000" pitchFamily="66" charset="0"/>
              </a:rPr>
              <a:t>Physical Development</a:t>
            </a:r>
          </a:p>
          <a:p>
            <a:pPr marL="0" indent="0">
              <a:buNone/>
            </a:pPr>
            <a:r>
              <a:rPr lang="en-GB" sz="2000" b="1" dirty="0" smtClean="0">
                <a:latin typeface="XCCW Joined 22a" panose="03050602040000000000" pitchFamily="66" charset="0"/>
              </a:rPr>
              <a:t>Specific Areas of Learning </a:t>
            </a:r>
            <a:endParaRPr lang="en-GB" sz="2000" b="1" dirty="0" smtClean="0">
              <a:solidFill>
                <a:schemeClr val="tx1"/>
              </a:solidFill>
              <a:latin typeface="XCCW Joined 22a" panose="03050602040000000000" pitchFamily="66" charset="0"/>
            </a:endParaRPr>
          </a:p>
          <a:p>
            <a:pPr marL="0" indent="0">
              <a:buNone/>
            </a:pPr>
            <a:r>
              <a:rPr lang="en-GB" sz="2000" dirty="0" smtClean="0">
                <a:solidFill>
                  <a:schemeClr val="tx1"/>
                </a:solidFill>
                <a:latin typeface="XCCW Joined 22a" panose="03050602040000000000" pitchFamily="66" charset="0"/>
              </a:rPr>
              <a:t>Literacy</a:t>
            </a:r>
          </a:p>
          <a:p>
            <a:pPr marL="0" indent="0">
              <a:buNone/>
            </a:pPr>
            <a:r>
              <a:rPr lang="en-GB" sz="2000" dirty="0" smtClean="0">
                <a:solidFill>
                  <a:schemeClr val="tx1"/>
                </a:solidFill>
                <a:latin typeface="XCCW Joined 22a" panose="03050602040000000000" pitchFamily="66" charset="0"/>
              </a:rPr>
              <a:t>Mathematics</a:t>
            </a:r>
          </a:p>
          <a:p>
            <a:pPr marL="0" indent="0">
              <a:buNone/>
            </a:pPr>
            <a:r>
              <a:rPr lang="en-GB" sz="2000" dirty="0" smtClean="0">
                <a:solidFill>
                  <a:schemeClr val="tx1"/>
                </a:solidFill>
                <a:latin typeface="XCCW Joined 22a" panose="03050602040000000000" pitchFamily="66" charset="0"/>
              </a:rPr>
              <a:t>Understanding the World</a:t>
            </a:r>
          </a:p>
          <a:p>
            <a:pPr marL="0" indent="0">
              <a:buNone/>
            </a:pPr>
            <a:r>
              <a:rPr lang="en-GB" sz="2000" dirty="0" smtClean="0">
                <a:solidFill>
                  <a:schemeClr val="tx1"/>
                </a:solidFill>
                <a:latin typeface="XCCW Joined 22a" panose="03050602040000000000" pitchFamily="66" charset="0"/>
              </a:rPr>
              <a:t>Expressive Arts and Design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507" y="147711"/>
            <a:ext cx="2189086" cy="2282904"/>
          </a:xfrm>
          <a:prstGeom prst="rect">
            <a:avLst/>
          </a:prstGeom>
        </p:spPr>
      </p:pic>
    </p:spTree>
    <p:extLst>
      <p:ext uri="{BB962C8B-B14F-4D97-AF65-F5344CB8AC3E}">
        <p14:creationId xmlns:p14="http://schemas.microsoft.com/office/powerpoint/2010/main" val="41938735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9006" y="2430614"/>
            <a:ext cx="10908844" cy="4067167"/>
          </a:xfrm>
        </p:spPr>
        <p:txBody>
          <a:bodyPr>
            <a:noAutofit/>
          </a:bodyPr>
          <a:lstStyle/>
          <a:p>
            <a:pPr marL="0" indent="0" algn="ctr">
              <a:buNone/>
            </a:pPr>
            <a:r>
              <a:rPr lang="en-GB" sz="2400" b="1" dirty="0" smtClean="0">
                <a:solidFill>
                  <a:schemeClr val="tx1"/>
                </a:solidFill>
                <a:latin typeface="XCCW Joined 22a" panose="03050602040000000000" pitchFamily="66" charset="0"/>
              </a:rPr>
              <a:t>Assessment </a:t>
            </a:r>
          </a:p>
          <a:p>
            <a:pPr marL="0" indent="0" algn="ctr">
              <a:buNone/>
            </a:pPr>
            <a:endParaRPr lang="en-GB" sz="2400" b="1" dirty="0" smtClean="0">
              <a:solidFill>
                <a:schemeClr val="tx1"/>
              </a:solidFill>
              <a:latin typeface="XCCW Joined 22a" panose="03050602040000000000" pitchFamily="66" charset="0"/>
            </a:endParaRPr>
          </a:p>
          <a:p>
            <a:pPr marL="0" indent="0">
              <a:buNone/>
            </a:pPr>
            <a:r>
              <a:rPr lang="en-GB" sz="2400" dirty="0" smtClean="0">
                <a:solidFill>
                  <a:schemeClr val="tx1"/>
                </a:solidFill>
                <a:latin typeface="XCCW Joined 22a" panose="03050602040000000000" pitchFamily="66" charset="0"/>
              </a:rPr>
              <a:t>This is ongoing throughout the year.</a:t>
            </a:r>
          </a:p>
          <a:p>
            <a:pPr marL="0" indent="0">
              <a:buNone/>
            </a:pPr>
            <a:endParaRPr lang="en-GB" sz="2400" dirty="0" smtClean="0">
              <a:solidFill>
                <a:schemeClr val="tx1"/>
              </a:solidFill>
              <a:latin typeface="XCCW Joined 22a" panose="03050602040000000000" pitchFamily="66" charset="0"/>
            </a:endParaRPr>
          </a:p>
          <a:p>
            <a:pPr marL="0" indent="0">
              <a:buNone/>
            </a:pPr>
            <a:r>
              <a:rPr lang="en-GB" sz="2400" dirty="0" smtClean="0">
                <a:solidFill>
                  <a:schemeClr val="tx1"/>
                </a:solidFill>
                <a:latin typeface="XCCW Joined 22a" panose="03050602040000000000" pitchFamily="66" charset="0"/>
              </a:rPr>
              <a:t>There is a baseline assessment taking place within the first few weeks of the Autumn Term.</a:t>
            </a:r>
          </a:p>
          <a:p>
            <a:pPr marL="0" indent="0">
              <a:buNone/>
            </a:pPr>
            <a:endParaRPr lang="en-GB" sz="2400" dirty="0" smtClean="0">
              <a:solidFill>
                <a:schemeClr val="tx1"/>
              </a:solidFill>
              <a:latin typeface="XCCW Joined 22a" panose="03050602040000000000" pitchFamily="66" charset="0"/>
            </a:endParaRPr>
          </a:p>
          <a:p>
            <a:pPr marL="0" indent="0">
              <a:buNone/>
            </a:pPr>
            <a:r>
              <a:rPr lang="en-GB" sz="2400" dirty="0" smtClean="0">
                <a:solidFill>
                  <a:schemeClr val="tx1"/>
                </a:solidFill>
                <a:latin typeface="XCCW Joined 22a" panose="03050602040000000000" pitchFamily="66" charset="0"/>
              </a:rPr>
              <a:t>There will be a parents evening in November and April. We send out summative reports out 3 times per year.</a:t>
            </a:r>
            <a:endParaRPr lang="en-GB" sz="2400" dirty="0">
              <a:solidFill>
                <a:schemeClr val="tx1"/>
              </a:solidFill>
              <a:latin typeface="XCCW Joined 22a" panose="03050602040000000000"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507" y="147711"/>
            <a:ext cx="2189086" cy="2282904"/>
          </a:xfrm>
          <a:prstGeom prst="rect">
            <a:avLst/>
          </a:prstGeom>
        </p:spPr>
      </p:pic>
    </p:spTree>
    <p:extLst>
      <p:ext uri="{BB962C8B-B14F-4D97-AF65-F5344CB8AC3E}">
        <p14:creationId xmlns:p14="http://schemas.microsoft.com/office/powerpoint/2010/main" val="1373632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smtClean="0"/>
              <a:t/>
            </a:r>
            <a:br>
              <a:rPr lang="en-GB" dirty="0" smtClean="0"/>
            </a:b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2476" y="147711"/>
            <a:ext cx="2189086" cy="2282904"/>
          </a:xfrm>
          <a:prstGeom prst="rect">
            <a:avLst/>
          </a:prstGeom>
        </p:spPr>
      </p:pic>
      <p:sp>
        <p:nvSpPr>
          <p:cNvPr id="5" name="TextBox 4"/>
          <p:cNvSpPr txBox="1"/>
          <p:nvPr/>
        </p:nvSpPr>
        <p:spPr>
          <a:xfrm>
            <a:off x="838200" y="2730321"/>
            <a:ext cx="9915659" cy="3970318"/>
          </a:xfrm>
          <a:prstGeom prst="rect">
            <a:avLst/>
          </a:prstGeom>
          <a:noFill/>
        </p:spPr>
        <p:txBody>
          <a:bodyPr wrap="square" rtlCol="0">
            <a:spAutoFit/>
          </a:bodyPr>
          <a:lstStyle/>
          <a:p>
            <a:pPr algn="ctr"/>
            <a:r>
              <a:rPr lang="en-GB" sz="3600" b="1" dirty="0" smtClean="0">
                <a:latin typeface="XCCW Joined 22a" panose="03050602040000000000" pitchFamily="66" charset="0"/>
              </a:rPr>
              <a:t>Welcome!</a:t>
            </a:r>
          </a:p>
          <a:p>
            <a:pPr algn="ctr"/>
            <a:endParaRPr lang="en-GB" sz="3600" dirty="0">
              <a:latin typeface="XCCW Joined 22a" panose="03050602040000000000" pitchFamily="66" charset="0"/>
            </a:endParaRPr>
          </a:p>
          <a:p>
            <a:pPr algn="ctr"/>
            <a:r>
              <a:rPr lang="en-GB" sz="3600" dirty="0" smtClean="0">
                <a:latin typeface="XCCW Joined 22a" panose="03050602040000000000" pitchFamily="66" charset="0"/>
              </a:rPr>
              <a:t>Education Welfare Officer</a:t>
            </a:r>
          </a:p>
          <a:p>
            <a:pPr algn="ctr"/>
            <a:r>
              <a:rPr lang="en-GB" sz="3600" dirty="0" smtClean="0">
                <a:latin typeface="XCCW Joined 22a" panose="03050602040000000000" pitchFamily="66" charset="0"/>
              </a:rPr>
              <a:t>Governors</a:t>
            </a:r>
          </a:p>
          <a:p>
            <a:pPr algn="ctr"/>
            <a:r>
              <a:rPr lang="en-GB" sz="3600" dirty="0" smtClean="0">
                <a:latin typeface="XCCW Joined 22a" panose="03050602040000000000" pitchFamily="66" charset="0"/>
              </a:rPr>
              <a:t>Parent Support Advisor</a:t>
            </a:r>
          </a:p>
          <a:p>
            <a:pPr algn="ctr"/>
            <a:r>
              <a:rPr lang="en-GB" sz="3600" dirty="0" smtClean="0">
                <a:latin typeface="XCCW Joined 22a" panose="03050602040000000000" pitchFamily="66" charset="0"/>
              </a:rPr>
              <a:t>PTA</a:t>
            </a:r>
          </a:p>
          <a:p>
            <a:pPr algn="ctr"/>
            <a:r>
              <a:rPr lang="en-GB" sz="3600" dirty="0" smtClean="0">
                <a:latin typeface="XCCW Joined 22a" panose="03050602040000000000" pitchFamily="66" charset="0"/>
              </a:rPr>
              <a:t>School Council</a:t>
            </a:r>
            <a:endParaRPr lang="en-GB" sz="3600" dirty="0">
              <a:latin typeface="XCCW Joined 22a" panose="03050602040000000000" pitchFamily="66" charset="0"/>
            </a:endParaRPr>
          </a:p>
        </p:txBody>
      </p:sp>
    </p:spTree>
    <p:extLst>
      <p:ext uri="{BB962C8B-B14F-4D97-AF65-F5344CB8AC3E}">
        <p14:creationId xmlns:p14="http://schemas.microsoft.com/office/powerpoint/2010/main" val="25754390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8941" y="2282903"/>
            <a:ext cx="11973059" cy="4014865"/>
          </a:xfrm>
        </p:spPr>
        <p:txBody>
          <a:bodyPr>
            <a:noAutofit/>
          </a:bodyPr>
          <a:lstStyle/>
          <a:p>
            <a:pPr algn="ctr"/>
            <a:r>
              <a:rPr lang="en-GB" sz="2200" b="1" dirty="0" smtClean="0">
                <a:solidFill>
                  <a:schemeClr val="tx1"/>
                </a:solidFill>
                <a:latin typeface="XCCW Joined 22a" panose="03050602040000000000" pitchFamily="66" charset="0"/>
              </a:rPr>
              <a:t>Reading</a:t>
            </a:r>
          </a:p>
          <a:p>
            <a:pPr marL="342900" indent="-342900" algn="l">
              <a:buFont typeface="Arial" panose="020B0604020202020204" pitchFamily="34" charset="0"/>
              <a:buChar char="•"/>
            </a:pPr>
            <a:r>
              <a:rPr lang="en-GB" sz="2200" dirty="0" smtClean="0">
                <a:solidFill>
                  <a:schemeClr val="tx1"/>
                </a:solidFill>
                <a:latin typeface="XCCW Joined 22a" panose="03050602040000000000" pitchFamily="66" charset="0"/>
              </a:rPr>
              <a:t>We teach phonics using the Read Write </a:t>
            </a:r>
            <a:r>
              <a:rPr lang="en-GB" sz="2200" dirty="0" err="1" smtClean="0">
                <a:solidFill>
                  <a:schemeClr val="tx1"/>
                </a:solidFill>
                <a:latin typeface="XCCW Joined 22a" panose="03050602040000000000" pitchFamily="66" charset="0"/>
              </a:rPr>
              <a:t>Inc</a:t>
            </a:r>
            <a:r>
              <a:rPr lang="en-GB" sz="2200" dirty="0" smtClean="0">
                <a:solidFill>
                  <a:schemeClr val="tx1"/>
                </a:solidFill>
                <a:latin typeface="XCCW Joined 22a" panose="03050602040000000000" pitchFamily="66" charset="0"/>
              </a:rPr>
              <a:t> programme. There will be </a:t>
            </a:r>
            <a:r>
              <a:rPr lang="en-GB" sz="2200" dirty="0" smtClean="0">
                <a:latin typeface="XCCW Joined 22a" panose="03050602040000000000" pitchFamily="66" charset="0"/>
              </a:rPr>
              <a:t>chances to learn more about </a:t>
            </a:r>
            <a:r>
              <a:rPr lang="en-GB" sz="2200" dirty="0" smtClean="0">
                <a:solidFill>
                  <a:schemeClr val="tx1"/>
                </a:solidFill>
                <a:latin typeface="XCCW Joined 22a" panose="03050602040000000000" pitchFamily="66" charset="0"/>
              </a:rPr>
              <a:t>RWI during the year. </a:t>
            </a:r>
          </a:p>
          <a:p>
            <a:pPr marL="342900" indent="-342900" algn="l">
              <a:buFont typeface="Arial" panose="020B0604020202020204" pitchFamily="34" charset="0"/>
              <a:buChar char="•"/>
            </a:pPr>
            <a:endParaRPr lang="en-GB" sz="2200" dirty="0" smtClean="0">
              <a:solidFill>
                <a:schemeClr val="tx1"/>
              </a:solidFill>
              <a:latin typeface="XCCW Joined 22a" panose="03050602040000000000" pitchFamily="66" charset="0"/>
            </a:endParaRPr>
          </a:p>
          <a:p>
            <a:pPr marL="342900" indent="-342900" algn="l">
              <a:buFont typeface="Arial" panose="020B0604020202020204" pitchFamily="34" charset="0"/>
              <a:buChar char="•"/>
            </a:pPr>
            <a:r>
              <a:rPr lang="en-GB" sz="2200" dirty="0" smtClean="0">
                <a:solidFill>
                  <a:schemeClr val="tx1"/>
                </a:solidFill>
                <a:latin typeface="XCCW Joined 22a" panose="03050602040000000000" pitchFamily="66" charset="0"/>
              </a:rPr>
              <a:t>Initially every child will take home a picture book that you can share with them at home.</a:t>
            </a:r>
          </a:p>
          <a:p>
            <a:pPr marL="342900" indent="-342900" algn="l">
              <a:buFont typeface="Arial" panose="020B0604020202020204" pitchFamily="34" charset="0"/>
              <a:buChar char="•"/>
            </a:pPr>
            <a:endParaRPr lang="en-GB" sz="2200" dirty="0" smtClean="0">
              <a:solidFill>
                <a:schemeClr val="tx1"/>
              </a:solidFill>
              <a:latin typeface="XCCW Joined 22a" panose="03050602040000000000" pitchFamily="66" charset="0"/>
            </a:endParaRPr>
          </a:p>
          <a:p>
            <a:pPr marL="342900" indent="-342900" algn="l">
              <a:buFont typeface="Arial" panose="020B0604020202020204" pitchFamily="34" charset="0"/>
              <a:buChar char="•"/>
            </a:pPr>
            <a:r>
              <a:rPr lang="en-GB" sz="2200" dirty="0" smtClean="0">
                <a:solidFill>
                  <a:schemeClr val="tx1"/>
                </a:solidFill>
                <a:latin typeface="XCCW Joined 22a" panose="03050602040000000000" pitchFamily="66" charset="0"/>
              </a:rPr>
              <a:t>Once children become confident at knowing their sounds, they will bring home a simple book that they can read to you. </a:t>
            </a:r>
          </a:p>
          <a:p>
            <a:pPr marL="342900" indent="-342900" algn="l">
              <a:buFont typeface="Arial" panose="020B0604020202020204" pitchFamily="34" charset="0"/>
              <a:buChar char="•"/>
            </a:pPr>
            <a:endParaRPr lang="en-GB" sz="2200" dirty="0" smtClean="0">
              <a:solidFill>
                <a:schemeClr val="tx1"/>
              </a:solidFill>
              <a:latin typeface="XCCW Joined 22a" panose="03050602040000000000" pitchFamily="66" charset="0"/>
            </a:endParaRPr>
          </a:p>
          <a:p>
            <a:pPr marL="342900" indent="-342900" algn="l">
              <a:buFont typeface="Arial" panose="020B0604020202020204" pitchFamily="34" charset="0"/>
              <a:buChar char="•"/>
            </a:pPr>
            <a:r>
              <a:rPr lang="en-GB" sz="2200" dirty="0" smtClean="0">
                <a:solidFill>
                  <a:schemeClr val="tx1"/>
                </a:solidFill>
                <a:latin typeface="XCCW Joined 22a" panose="03050602040000000000" pitchFamily="66" charset="0"/>
              </a:rPr>
              <a:t>Sharing and reading books at home is vital and children will make more progress if they are supported at home. </a:t>
            </a:r>
            <a:endParaRPr lang="en-GB" sz="2200" dirty="0">
              <a:solidFill>
                <a:schemeClr val="tx1"/>
              </a:solidFill>
              <a:latin typeface="XCCW Joined 22a" panose="03050602040000000000"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7022" y="0"/>
            <a:ext cx="2189086" cy="2282904"/>
          </a:xfrm>
          <a:prstGeom prst="rect">
            <a:avLst/>
          </a:prstGeom>
        </p:spPr>
      </p:pic>
    </p:spTree>
    <p:extLst>
      <p:ext uri="{BB962C8B-B14F-4D97-AF65-F5344CB8AC3E}">
        <p14:creationId xmlns:p14="http://schemas.microsoft.com/office/powerpoint/2010/main" val="1311001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82903"/>
            <a:ext cx="10515600" cy="3894059"/>
          </a:xfrm>
        </p:spPr>
        <p:txBody>
          <a:bodyPr>
            <a:normAutofit fontScale="92500" lnSpcReduction="10000"/>
          </a:bodyPr>
          <a:lstStyle/>
          <a:p>
            <a:pPr marL="0" indent="0" algn="ctr">
              <a:buNone/>
            </a:pPr>
            <a:r>
              <a:rPr lang="en-GB" sz="2800" b="1" dirty="0" smtClean="0">
                <a:solidFill>
                  <a:schemeClr val="tx1"/>
                </a:solidFill>
                <a:latin typeface="XCCW Joined 22a" panose="03050602040000000000" pitchFamily="66" charset="0"/>
              </a:rPr>
              <a:t>Writing</a:t>
            </a:r>
          </a:p>
          <a:p>
            <a:r>
              <a:rPr lang="en-US" altLang="en-US" sz="2800" dirty="0" smtClean="0">
                <a:solidFill>
                  <a:schemeClr val="tx1"/>
                </a:solidFill>
                <a:latin typeface="XCCW Joined 22a" panose="03050602040000000000" pitchFamily="66" charset="0"/>
              </a:rPr>
              <a:t>Your child will be learning to write </a:t>
            </a:r>
            <a:r>
              <a:rPr lang="en-US" altLang="en-US" sz="3200" b="1" dirty="0" smtClean="0">
                <a:solidFill>
                  <a:schemeClr val="tx1"/>
                </a:solidFill>
                <a:latin typeface="XCCW Joined 22a" panose="03050602040000000000" pitchFamily="66" charset="0"/>
              </a:rPr>
              <a:t>lower case</a:t>
            </a:r>
            <a:r>
              <a:rPr lang="en-US" altLang="en-US" sz="3200" dirty="0" smtClean="0">
                <a:solidFill>
                  <a:schemeClr val="tx1"/>
                </a:solidFill>
                <a:latin typeface="XCCW Joined 22a" panose="03050602040000000000" pitchFamily="66" charset="0"/>
              </a:rPr>
              <a:t> </a:t>
            </a:r>
            <a:r>
              <a:rPr lang="en-US" altLang="en-US" sz="3200" b="1" dirty="0" smtClean="0">
                <a:solidFill>
                  <a:schemeClr val="tx1"/>
                </a:solidFill>
                <a:latin typeface="XCCW Joined 22a" panose="03050602040000000000" pitchFamily="66" charset="0"/>
              </a:rPr>
              <a:t>letters</a:t>
            </a:r>
            <a:r>
              <a:rPr lang="en-US" altLang="en-US" sz="2800" dirty="0" smtClean="0">
                <a:solidFill>
                  <a:schemeClr val="tx1"/>
                </a:solidFill>
                <a:latin typeface="XCCW Joined 22a" panose="03050602040000000000" pitchFamily="66" charset="0"/>
              </a:rPr>
              <a:t> initially</a:t>
            </a:r>
            <a:r>
              <a:rPr lang="en-US" altLang="en-US" sz="2800" dirty="0">
                <a:solidFill>
                  <a:schemeClr val="tx1"/>
                </a:solidFill>
                <a:latin typeface="XCCW Joined 22a" panose="03050602040000000000" pitchFamily="66" charset="0"/>
              </a:rPr>
              <a:t> </a:t>
            </a:r>
            <a:r>
              <a:rPr lang="en-US" altLang="en-US" sz="2800" dirty="0" smtClean="0">
                <a:solidFill>
                  <a:schemeClr val="tx1"/>
                </a:solidFill>
                <a:latin typeface="XCCW Joined 22a" panose="03050602040000000000" pitchFamily="66" charset="0"/>
              </a:rPr>
              <a:t>using the pre-cursive style.</a:t>
            </a:r>
          </a:p>
          <a:p>
            <a:endParaRPr lang="en-US" altLang="en-US" sz="2800" dirty="0" smtClean="0">
              <a:solidFill>
                <a:schemeClr val="tx1"/>
              </a:solidFill>
              <a:latin typeface="XCCW Joined 22a" panose="03050602040000000000" pitchFamily="66" charset="0"/>
            </a:endParaRPr>
          </a:p>
          <a:p>
            <a:r>
              <a:rPr lang="en-GB" altLang="en-US" sz="2800" dirty="0" smtClean="0">
                <a:solidFill>
                  <a:schemeClr val="tx1"/>
                </a:solidFill>
                <a:latin typeface="XCCW Joined 22a" panose="03050602040000000000" pitchFamily="66" charset="0"/>
              </a:rPr>
              <a:t>There will be lots of opportunity for children to make marks and ‘write’ in their play. This will become more formalised during the year when we are confident that children are ready for writing – physical development, confidence, know lots of sounds. </a:t>
            </a:r>
          </a:p>
          <a:p>
            <a:endParaRPr lang="en-GB" dirty="0">
              <a:latin typeface="Comic Sans MS" panose="030F0702030302020204"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1457" y="0"/>
            <a:ext cx="2189086" cy="2282904"/>
          </a:xfrm>
          <a:prstGeom prst="rect">
            <a:avLst/>
          </a:prstGeom>
        </p:spPr>
      </p:pic>
    </p:spTree>
    <p:extLst>
      <p:ext uri="{BB962C8B-B14F-4D97-AF65-F5344CB8AC3E}">
        <p14:creationId xmlns:p14="http://schemas.microsoft.com/office/powerpoint/2010/main" val="31498441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020" y="749801"/>
            <a:ext cx="10720998" cy="5470890"/>
          </a:xfrm>
        </p:spPr>
        <p:txBody>
          <a:bodyPr>
            <a:noAutofit/>
          </a:bodyPr>
          <a:lstStyle/>
          <a:p>
            <a:pPr marL="0" indent="0">
              <a:buNone/>
            </a:pPr>
            <a:r>
              <a:rPr lang="en-GB" sz="4400" dirty="0">
                <a:latin typeface="CCW Cursive Writing 22" panose="03050602040000000000" pitchFamily="66" charset="0"/>
              </a:rPr>
              <a:t>a</a:t>
            </a:r>
            <a:r>
              <a:rPr lang="en-GB" sz="4400" dirty="0" smtClean="0">
                <a:latin typeface="CCW Cursive Writing 22" panose="03050602040000000000" pitchFamily="66" charset="0"/>
              </a:rPr>
              <a:t>  b  c  d  e  f  g  h  </a:t>
            </a:r>
            <a:r>
              <a:rPr lang="en-GB" sz="4400" dirty="0" err="1" smtClean="0">
                <a:latin typeface="CCW Cursive Writing 22" panose="03050602040000000000" pitchFamily="66" charset="0"/>
              </a:rPr>
              <a:t>i</a:t>
            </a:r>
            <a:r>
              <a:rPr lang="en-GB" sz="4400" dirty="0" smtClean="0">
                <a:latin typeface="CCW Cursive Writing 22" panose="03050602040000000000" pitchFamily="66" charset="0"/>
              </a:rPr>
              <a:t> </a:t>
            </a:r>
          </a:p>
          <a:p>
            <a:pPr marL="0" indent="0">
              <a:buNone/>
            </a:pPr>
            <a:endParaRPr lang="en-GB" sz="4400" dirty="0">
              <a:latin typeface="CCW Cursive Writing 22" panose="03050602040000000000" pitchFamily="66" charset="0"/>
            </a:endParaRPr>
          </a:p>
          <a:p>
            <a:pPr marL="0" indent="0">
              <a:buNone/>
            </a:pPr>
            <a:r>
              <a:rPr lang="en-GB" sz="4400" dirty="0" smtClean="0">
                <a:latin typeface="CCW Cursive Writing 22" panose="03050602040000000000" pitchFamily="66" charset="0"/>
              </a:rPr>
              <a:t>j  k  l  m  n  o  p  q  r</a:t>
            </a:r>
          </a:p>
          <a:p>
            <a:pPr marL="0" indent="0">
              <a:buNone/>
            </a:pPr>
            <a:endParaRPr lang="en-GB" sz="4400" dirty="0">
              <a:latin typeface="CCW Cursive Writing 22" panose="03050602040000000000" pitchFamily="66" charset="0"/>
            </a:endParaRPr>
          </a:p>
          <a:p>
            <a:pPr marL="0" indent="0">
              <a:buNone/>
            </a:pPr>
            <a:r>
              <a:rPr lang="en-GB" sz="4400" dirty="0" smtClean="0">
                <a:latin typeface="CCW Cursive Writing 22" panose="03050602040000000000" pitchFamily="66" charset="0"/>
              </a:rPr>
              <a:t>s  t  u  v  w  x  y  z</a:t>
            </a:r>
            <a:endParaRPr lang="en-GB" sz="4400" dirty="0">
              <a:latin typeface="CCW Cursive Writing 22" panose="03050602040000000000" pitchFamily="66" charset="0"/>
            </a:endParaRPr>
          </a:p>
        </p:txBody>
      </p:sp>
    </p:spTree>
    <p:extLst>
      <p:ext uri="{BB962C8B-B14F-4D97-AF65-F5344CB8AC3E}">
        <p14:creationId xmlns:p14="http://schemas.microsoft.com/office/powerpoint/2010/main" val="630483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282903"/>
            <a:ext cx="9144000" cy="3989107"/>
          </a:xfrm>
        </p:spPr>
        <p:txBody>
          <a:bodyPr>
            <a:normAutofit fontScale="92500" lnSpcReduction="10000"/>
          </a:bodyPr>
          <a:lstStyle/>
          <a:p>
            <a:pPr algn="ctr"/>
            <a:r>
              <a:rPr lang="en-GB" sz="2900" b="1" dirty="0" smtClean="0">
                <a:solidFill>
                  <a:schemeClr val="tx1"/>
                </a:solidFill>
                <a:latin typeface="XCCW Joined 22a" panose="03050602040000000000" pitchFamily="66" charset="0"/>
              </a:rPr>
              <a:t>Get in touch with school</a:t>
            </a:r>
            <a:r>
              <a:rPr lang="en-GB" sz="2900" dirty="0">
                <a:latin typeface="XCCW Joined 22a" panose="03050602040000000000" pitchFamily="66" charset="0"/>
              </a:rPr>
              <a:t> </a:t>
            </a:r>
            <a:r>
              <a:rPr lang="en-GB" sz="2900" dirty="0" smtClean="0">
                <a:latin typeface="XCCW Joined 22a" panose="03050602040000000000" pitchFamily="66" charset="0"/>
              </a:rPr>
              <a:t>if…</a:t>
            </a:r>
            <a:endParaRPr lang="en-GB" sz="2900" dirty="0" smtClean="0">
              <a:solidFill>
                <a:schemeClr val="tx1"/>
              </a:solidFill>
              <a:latin typeface="XCCW Joined 22a" panose="03050602040000000000" pitchFamily="66" charset="0"/>
            </a:endParaRPr>
          </a:p>
          <a:p>
            <a:pPr marL="457200" indent="-457200" algn="l">
              <a:buFont typeface="Arial" panose="020B0604020202020204" pitchFamily="34" charset="0"/>
              <a:buChar char="•"/>
            </a:pPr>
            <a:r>
              <a:rPr lang="en-IE" altLang="en-US" sz="2900" dirty="0" smtClean="0">
                <a:solidFill>
                  <a:schemeClr val="tx1"/>
                </a:solidFill>
                <a:latin typeface="XCCW Joined 22a" panose="03050602040000000000" pitchFamily="66" charset="0"/>
              </a:rPr>
              <a:t>your child is going to be late</a:t>
            </a:r>
          </a:p>
          <a:p>
            <a:pPr marL="457200" indent="-457200" algn="l">
              <a:buFont typeface="Arial" panose="020B0604020202020204" pitchFamily="34" charset="0"/>
              <a:buChar char="•"/>
            </a:pPr>
            <a:r>
              <a:rPr lang="en-IE" altLang="en-US" sz="2900" dirty="0" smtClean="0">
                <a:solidFill>
                  <a:schemeClr val="tx1"/>
                </a:solidFill>
                <a:latin typeface="XCCW Joined 22a" panose="03050602040000000000" pitchFamily="66" charset="0"/>
              </a:rPr>
              <a:t>your child is ill</a:t>
            </a:r>
          </a:p>
          <a:p>
            <a:pPr marL="457200" indent="-457200" algn="l">
              <a:buFont typeface="Arial" panose="020B0604020202020204" pitchFamily="34" charset="0"/>
              <a:buChar char="•"/>
            </a:pPr>
            <a:r>
              <a:rPr lang="en-IE" altLang="en-US" sz="2900" dirty="0" smtClean="0">
                <a:solidFill>
                  <a:schemeClr val="tx1"/>
                </a:solidFill>
                <a:latin typeface="XCCW Joined 22a" panose="03050602040000000000" pitchFamily="66" charset="0"/>
              </a:rPr>
              <a:t>your child </a:t>
            </a:r>
            <a:r>
              <a:rPr lang="en-IE" altLang="en-US" sz="2900" dirty="0" smtClean="0">
                <a:latin typeface="XCCW Joined 22a" panose="03050602040000000000" pitchFamily="66" charset="0"/>
              </a:rPr>
              <a:t>is going to be</a:t>
            </a:r>
            <a:r>
              <a:rPr lang="en-IE" altLang="en-US" sz="2900" dirty="0" smtClean="0">
                <a:solidFill>
                  <a:schemeClr val="tx1"/>
                </a:solidFill>
                <a:latin typeface="XCCW Joined 22a" panose="03050602040000000000" pitchFamily="66" charset="0"/>
              </a:rPr>
              <a:t> away from school for any other reason</a:t>
            </a:r>
          </a:p>
          <a:p>
            <a:pPr marL="457200" indent="-457200" algn="l">
              <a:buFont typeface="Arial" panose="020B0604020202020204" pitchFamily="34" charset="0"/>
              <a:buChar char="•"/>
            </a:pPr>
            <a:r>
              <a:rPr lang="en-IE" altLang="en-US" sz="2900" dirty="0" smtClean="0">
                <a:solidFill>
                  <a:schemeClr val="tx1"/>
                </a:solidFill>
                <a:latin typeface="XCCW Joined 22a" panose="03050602040000000000" pitchFamily="66" charset="0"/>
              </a:rPr>
              <a:t>you are going to be late picking up your child</a:t>
            </a:r>
          </a:p>
          <a:p>
            <a:pPr marL="457200" indent="-457200" algn="l">
              <a:buFont typeface="Arial" panose="020B0604020202020204" pitchFamily="34" charset="0"/>
              <a:buChar char="•"/>
            </a:pPr>
            <a:r>
              <a:rPr lang="en-IE" altLang="en-US" sz="2900" dirty="0">
                <a:solidFill>
                  <a:schemeClr val="tx1"/>
                </a:solidFill>
                <a:latin typeface="XCCW Joined 22a" panose="03050602040000000000" pitchFamily="66" charset="0"/>
              </a:rPr>
              <a:t>y</a:t>
            </a:r>
            <a:r>
              <a:rPr lang="en-IE" altLang="en-US" sz="2900" dirty="0" smtClean="0">
                <a:solidFill>
                  <a:schemeClr val="tx1"/>
                </a:solidFill>
                <a:latin typeface="XCCW Joined 22a" panose="03050602040000000000" pitchFamily="66" charset="0"/>
              </a:rPr>
              <a:t>our home or family circumstances change</a:t>
            </a:r>
          </a:p>
          <a:p>
            <a:pPr algn="l"/>
            <a:endParaRPr lang="en-GB" sz="3200" dirty="0" smtClean="0">
              <a:solidFill>
                <a:schemeClr val="tx1"/>
              </a:solidFill>
              <a:latin typeface="Comic Sans MS" panose="030F0702030302020204" pitchFamily="66" charset="0"/>
            </a:endParaRPr>
          </a:p>
          <a:p>
            <a:endParaRPr lang="en-GB" dirty="0">
              <a:latin typeface="Comic Sans MS" panose="030F0702030302020204"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6566" y="0"/>
            <a:ext cx="2189086" cy="2282904"/>
          </a:xfrm>
          <a:prstGeom prst="rect">
            <a:avLst/>
          </a:prstGeom>
        </p:spPr>
      </p:pic>
    </p:spTree>
    <p:extLst>
      <p:ext uri="{BB962C8B-B14F-4D97-AF65-F5344CB8AC3E}">
        <p14:creationId xmlns:p14="http://schemas.microsoft.com/office/powerpoint/2010/main" val="9779210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7982" y="2410691"/>
            <a:ext cx="11236035" cy="4275838"/>
          </a:xfrm>
        </p:spPr>
        <p:txBody>
          <a:bodyPr>
            <a:normAutofit fontScale="85000" lnSpcReduction="20000"/>
          </a:bodyPr>
          <a:lstStyle/>
          <a:p>
            <a:pPr algn="ctr"/>
            <a:r>
              <a:rPr lang="en-GB" sz="2800" b="1" dirty="0" smtClean="0">
                <a:solidFill>
                  <a:schemeClr val="tx1"/>
                </a:solidFill>
                <a:latin typeface="XCCW Joined 22a" panose="03050602040000000000" pitchFamily="66" charset="0"/>
              </a:rPr>
              <a:t>Home Visits</a:t>
            </a:r>
            <a:endParaRPr lang="en-GB" sz="2800" b="1" dirty="0">
              <a:solidFill>
                <a:schemeClr val="tx1"/>
              </a:solidFill>
              <a:latin typeface="XCCW Joined 22a" panose="03050602040000000000" pitchFamily="66" charset="0"/>
            </a:endParaRPr>
          </a:p>
          <a:p>
            <a:pPr marL="457200" indent="-457200" algn="l">
              <a:buFont typeface="Arial" panose="020B0604020202020204" pitchFamily="34" charset="0"/>
              <a:buChar char="•"/>
            </a:pPr>
            <a:r>
              <a:rPr lang="en-GB" sz="2800" dirty="0" smtClean="0">
                <a:solidFill>
                  <a:schemeClr val="tx1"/>
                </a:solidFill>
                <a:latin typeface="XCCW Joined 22a" panose="03050602040000000000" pitchFamily="66" charset="0"/>
              </a:rPr>
              <a:t>All children will receive a home visit and you should have received a letter letting you know when it is</a:t>
            </a:r>
          </a:p>
          <a:p>
            <a:pPr marL="457200" indent="-457200" algn="l">
              <a:buFont typeface="Arial" panose="020B0604020202020204" pitchFamily="34" charset="0"/>
              <a:buChar char="•"/>
            </a:pPr>
            <a:endParaRPr lang="en-GB" sz="2800" dirty="0" smtClean="0">
              <a:solidFill>
                <a:schemeClr val="tx1"/>
              </a:solidFill>
              <a:latin typeface="XCCW Joined 22a" panose="03050602040000000000" pitchFamily="66" charset="0"/>
            </a:endParaRPr>
          </a:p>
          <a:p>
            <a:pPr marL="457200" indent="-457200" algn="l">
              <a:buFont typeface="Arial" panose="020B0604020202020204" pitchFamily="34" charset="0"/>
              <a:buChar char="•"/>
            </a:pPr>
            <a:r>
              <a:rPr lang="en-GB" sz="2800" dirty="0" smtClean="0">
                <a:solidFill>
                  <a:schemeClr val="tx1"/>
                </a:solidFill>
                <a:latin typeface="XCCW Joined 22a" panose="03050602040000000000" pitchFamily="66" charset="0"/>
              </a:rPr>
              <a:t>It is important that your child is at home for the home visit. </a:t>
            </a:r>
          </a:p>
          <a:p>
            <a:pPr marL="457200" indent="-457200" algn="l">
              <a:buFont typeface="Arial" panose="020B0604020202020204" pitchFamily="34" charset="0"/>
              <a:buChar char="•"/>
            </a:pPr>
            <a:endParaRPr lang="en-GB" sz="2800" dirty="0" smtClean="0">
              <a:solidFill>
                <a:schemeClr val="tx1"/>
              </a:solidFill>
              <a:latin typeface="XCCW Joined 22a" panose="03050602040000000000" pitchFamily="66" charset="0"/>
            </a:endParaRPr>
          </a:p>
          <a:p>
            <a:pPr marL="457200" indent="-457200" algn="l">
              <a:buFont typeface="Arial" panose="020B0604020202020204" pitchFamily="34" charset="0"/>
              <a:buChar char="•"/>
            </a:pPr>
            <a:r>
              <a:rPr lang="en-GB" sz="2800" dirty="0" smtClean="0">
                <a:solidFill>
                  <a:schemeClr val="tx1"/>
                </a:solidFill>
                <a:latin typeface="XCCW Joined 22a" panose="03050602040000000000" pitchFamily="66" charset="0"/>
              </a:rPr>
              <a:t>The home visit is an opportunity for us to get to know you and your child and for you to get to know us. </a:t>
            </a:r>
          </a:p>
          <a:p>
            <a:pPr marL="457200" indent="-457200" algn="l">
              <a:buFont typeface="Arial" panose="020B0604020202020204" pitchFamily="34" charset="0"/>
              <a:buChar char="•"/>
            </a:pPr>
            <a:endParaRPr lang="en-GB" sz="2800" dirty="0" smtClean="0">
              <a:solidFill>
                <a:schemeClr val="tx1"/>
              </a:solidFill>
              <a:latin typeface="XCCW Joined 22a" panose="03050602040000000000" pitchFamily="66" charset="0"/>
            </a:endParaRPr>
          </a:p>
          <a:p>
            <a:pPr marL="457200" indent="-457200" algn="l">
              <a:buFont typeface="Arial" panose="020B0604020202020204" pitchFamily="34" charset="0"/>
              <a:buChar char="•"/>
            </a:pPr>
            <a:r>
              <a:rPr lang="en-GB" sz="2800" dirty="0" smtClean="0">
                <a:solidFill>
                  <a:schemeClr val="tx1"/>
                </a:solidFill>
                <a:latin typeface="XCCW Joined 22a" panose="03050602040000000000" pitchFamily="66" charset="0"/>
              </a:rPr>
              <a:t>This is a good time to discuss anything with us that you think we need to know. </a:t>
            </a:r>
          </a:p>
          <a:p>
            <a:pPr marL="457200" indent="-457200" algn="l">
              <a:buFont typeface="Arial" panose="020B0604020202020204" pitchFamily="34" charset="0"/>
              <a:buChar char="•"/>
            </a:pPr>
            <a:endParaRPr lang="en-GB" sz="2800" dirty="0">
              <a:latin typeface="Comic Sans MS" panose="030F0702030302020204"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1457" y="0"/>
            <a:ext cx="2189086" cy="2282904"/>
          </a:xfrm>
          <a:prstGeom prst="rect">
            <a:avLst/>
          </a:prstGeom>
        </p:spPr>
      </p:pic>
    </p:spTree>
    <p:extLst>
      <p:ext uri="{BB962C8B-B14F-4D97-AF65-F5344CB8AC3E}">
        <p14:creationId xmlns:p14="http://schemas.microsoft.com/office/powerpoint/2010/main" val="13665307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8201" y="2845679"/>
            <a:ext cx="9144000" cy="2372932"/>
          </a:xfrm>
        </p:spPr>
        <p:txBody>
          <a:bodyPr>
            <a:noAutofit/>
          </a:bodyPr>
          <a:lstStyle/>
          <a:p>
            <a:pPr algn="ctr"/>
            <a:r>
              <a:rPr lang="en-GB" sz="8800" dirty="0" smtClean="0">
                <a:solidFill>
                  <a:schemeClr val="tx1"/>
                </a:solidFill>
                <a:latin typeface="XCCW Joined 22a" panose="03050602040000000000" pitchFamily="66" charset="0"/>
              </a:rPr>
              <a:t>See you in September!!</a:t>
            </a:r>
            <a:endParaRPr lang="en-GB" sz="8800" dirty="0">
              <a:solidFill>
                <a:schemeClr val="tx1"/>
              </a:solidFill>
              <a:latin typeface="XCCW Joined 22a" panose="03050602040000000000"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5658" y="0"/>
            <a:ext cx="2189086" cy="2282904"/>
          </a:xfrm>
          <a:prstGeom prst="rect">
            <a:avLst/>
          </a:prstGeom>
        </p:spPr>
      </p:pic>
    </p:spTree>
    <p:extLst>
      <p:ext uri="{BB962C8B-B14F-4D97-AF65-F5344CB8AC3E}">
        <p14:creationId xmlns:p14="http://schemas.microsoft.com/office/powerpoint/2010/main" val="2410475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3671" y="2838203"/>
            <a:ext cx="9144000" cy="3722913"/>
          </a:xfrm>
        </p:spPr>
        <p:txBody>
          <a:bodyPr>
            <a:normAutofit fontScale="90000"/>
          </a:bodyPr>
          <a:lstStyle/>
          <a:p>
            <a:pPr algn="ctr"/>
            <a:r>
              <a:rPr lang="en-GB" dirty="0" smtClean="0">
                <a:solidFill>
                  <a:schemeClr val="tx1"/>
                </a:solidFill>
                <a:latin typeface="Comic Sans MS" panose="030F0702030302020204" pitchFamily="66" charset="0"/>
              </a:rPr>
              <a:t/>
            </a:r>
            <a:br>
              <a:rPr lang="en-GB" dirty="0" smtClean="0">
                <a:solidFill>
                  <a:schemeClr val="tx1"/>
                </a:solidFill>
                <a:latin typeface="Comic Sans MS" panose="030F0702030302020204" pitchFamily="66" charset="0"/>
              </a:rPr>
            </a:br>
            <a:r>
              <a:rPr lang="en-GB" dirty="0">
                <a:solidFill>
                  <a:schemeClr val="tx1"/>
                </a:solidFill>
                <a:latin typeface="Comic Sans MS" panose="030F0702030302020204" pitchFamily="66" charset="0"/>
              </a:rPr>
              <a:t/>
            </a:r>
            <a:br>
              <a:rPr lang="en-GB" dirty="0">
                <a:solidFill>
                  <a:schemeClr val="tx1"/>
                </a:solidFill>
                <a:latin typeface="Comic Sans MS" panose="030F0702030302020204" pitchFamily="66" charset="0"/>
              </a:rPr>
            </a:br>
            <a:r>
              <a:rPr lang="en-GB" dirty="0" smtClean="0">
                <a:solidFill>
                  <a:schemeClr val="tx1"/>
                </a:solidFill>
                <a:latin typeface="Comic Sans MS" panose="030F0702030302020204" pitchFamily="66" charset="0"/>
              </a:rPr>
              <a:t/>
            </a:r>
            <a:br>
              <a:rPr lang="en-GB" dirty="0" smtClean="0">
                <a:solidFill>
                  <a:schemeClr val="tx1"/>
                </a:solidFill>
                <a:latin typeface="Comic Sans MS" panose="030F0702030302020204" pitchFamily="66" charset="0"/>
              </a:rPr>
            </a:br>
            <a:r>
              <a:rPr lang="en-GB" dirty="0">
                <a:solidFill>
                  <a:schemeClr val="tx1"/>
                </a:solidFill>
                <a:latin typeface="Comic Sans MS" panose="030F0702030302020204" pitchFamily="66" charset="0"/>
              </a:rPr>
              <a:t/>
            </a:r>
            <a:br>
              <a:rPr lang="en-GB" dirty="0">
                <a:solidFill>
                  <a:schemeClr val="tx1"/>
                </a:solidFill>
                <a:latin typeface="Comic Sans MS" panose="030F0702030302020204" pitchFamily="66" charset="0"/>
              </a:rPr>
            </a:br>
            <a:r>
              <a:rPr lang="en-GB" dirty="0" smtClean="0">
                <a:solidFill>
                  <a:schemeClr val="tx1"/>
                </a:solidFill>
                <a:latin typeface="Comic Sans MS" panose="030F0702030302020204" pitchFamily="66" charset="0"/>
              </a:rPr>
              <a:t/>
            </a:r>
            <a:br>
              <a:rPr lang="en-GB" dirty="0" smtClean="0">
                <a:solidFill>
                  <a:schemeClr val="tx1"/>
                </a:solidFill>
                <a:latin typeface="Comic Sans MS" panose="030F0702030302020204" pitchFamily="66" charset="0"/>
              </a:rPr>
            </a:br>
            <a:r>
              <a:rPr lang="en-GB" dirty="0" smtClean="0">
                <a:solidFill>
                  <a:schemeClr val="tx1"/>
                </a:solidFill>
                <a:latin typeface="XCCW Joined 22a" panose="03050602040000000000" pitchFamily="66" charset="0"/>
              </a:rPr>
              <a:t/>
            </a:r>
            <a:br>
              <a:rPr lang="en-GB" dirty="0" smtClean="0">
                <a:solidFill>
                  <a:schemeClr val="tx1"/>
                </a:solidFill>
                <a:latin typeface="XCCW Joined 22a" panose="03050602040000000000" pitchFamily="66" charset="0"/>
              </a:rPr>
            </a:br>
            <a:r>
              <a:rPr lang="en-GB" dirty="0">
                <a:solidFill>
                  <a:schemeClr val="tx1"/>
                </a:solidFill>
                <a:latin typeface="Comic Sans MS" panose="030F0702030302020204" pitchFamily="66" charset="0"/>
              </a:rPr>
              <a:t/>
            </a:r>
            <a:br>
              <a:rPr lang="en-GB" dirty="0">
                <a:solidFill>
                  <a:schemeClr val="tx1"/>
                </a:solidFill>
                <a:latin typeface="Comic Sans MS" panose="030F0702030302020204" pitchFamily="66" charset="0"/>
              </a:rPr>
            </a:br>
            <a:r>
              <a:rPr lang="en-GB" sz="6000" dirty="0" smtClean="0">
                <a:solidFill>
                  <a:schemeClr val="tx1"/>
                </a:solidFill>
                <a:latin typeface="XCCW Joined 22a" panose="03050602040000000000" pitchFamily="66" charset="0"/>
              </a:rPr>
              <a:t>Starting School</a:t>
            </a:r>
            <a:r>
              <a:rPr lang="en-GB" dirty="0" smtClean="0">
                <a:solidFill>
                  <a:schemeClr val="tx1"/>
                </a:solidFill>
                <a:latin typeface="XCCW Joined 22a" panose="03050602040000000000" pitchFamily="66" charset="0"/>
              </a:rPr>
              <a:t/>
            </a:r>
            <a:br>
              <a:rPr lang="en-GB" dirty="0" smtClean="0">
                <a:solidFill>
                  <a:schemeClr val="tx1"/>
                </a:solidFill>
                <a:latin typeface="XCCW Joined 22a" panose="03050602040000000000" pitchFamily="66" charset="0"/>
              </a:rPr>
            </a:br>
            <a:r>
              <a:rPr lang="en-GB" dirty="0" smtClean="0">
                <a:solidFill>
                  <a:schemeClr val="tx1"/>
                </a:solidFill>
                <a:latin typeface="Comic Sans MS" panose="030F0702030302020204" pitchFamily="66" charset="0"/>
              </a:rPr>
              <a:t/>
            </a:r>
            <a:br>
              <a:rPr lang="en-GB" dirty="0" smtClean="0">
                <a:solidFill>
                  <a:schemeClr val="tx1"/>
                </a:solidFill>
                <a:latin typeface="Comic Sans MS" panose="030F0702030302020204" pitchFamily="66" charset="0"/>
              </a:rPr>
            </a:br>
            <a:r>
              <a:rPr lang="en-GB" sz="6600" dirty="0" smtClean="0">
                <a:latin typeface="XCCW Joined 22a" panose="03050602040000000000" pitchFamily="66" charset="0"/>
              </a:rPr>
              <a:t>Monday</a:t>
            </a:r>
            <a:r>
              <a:rPr lang="en-GB" sz="6600" dirty="0" smtClean="0">
                <a:solidFill>
                  <a:schemeClr val="tx1"/>
                </a:solidFill>
                <a:latin typeface="XCCW Joined 22a" panose="03050602040000000000" pitchFamily="66" charset="0"/>
              </a:rPr>
              <a:t> </a:t>
            </a:r>
            <a:r>
              <a:rPr lang="en-GB" sz="6600" dirty="0">
                <a:latin typeface="XCCW Joined 22a" panose="03050602040000000000" pitchFamily="66" charset="0"/>
              </a:rPr>
              <a:t>7</a:t>
            </a:r>
            <a:r>
              <a:rPr lang="en-GB" sz="6600" baseline="30000" dirty="0" smtClean="0">
                <a:solidFill>
                  <a:schemeClr val="tx1"/>
                </a:solidFill>
                <a:latin typeface="XCCW Joined 22a" panose="03050602040000000000" pitchFamily="66" charset="0"/>
              </a:rPr>
              <a:t>th</a:t>
            </a:r>
            <a:r>
              <a:rPr lang="en-GB" sz="6600" dirty="0" smtClean="0">
                <a:solidFill>
                  <a:schemeClr val="tx1"/>
                </a:solidFill>
                <a:latin typeface="XCCW Joined 22a" panose="03050602040000000000" pitchFamily="66" charset="0"/>
              </a:rPr>
              <a:t> September</a:t>
            </a:r>
            <a:endParaRPr lang="en-GB" sz="6600" dirty="0">
              <a:solidFill>
                <a:schemeClr val="tx1"/>
              </a:solidFill>
              <a:latin typeface="XCCW Joined 22a" panose="03050602040000000000"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2476" y="147711"/>
            <a:ext cx="2189086" cy="2282904"/>
          </a:xfrm>
          <a:prstGeom prst="rect">
            <a:avLst/>
          </a:prstGeom>
        </p:spPr>
      </p:pic>
    </p:spTree>
    <p:extLst>
      <p:ext uri="{BB962C8B-B14F-4D97-AF65-F5344CB8AC3E}">
        <p14:creationId xmlns:p14="http://schemas.microsoft.com/office/powerpoint/2010/main" val="203675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 y="2318197"/>
            <a:ext cx="11547565" cy="4539803"/>
          </a:xfrm>
        </p:spPr>
        <p:txBody>
          <a:bodyPr>
            <a:noAutofit/>
          </a:bodyPr>
          <a:lstStyle/>
          <a:p>
            <a:pPr marL="0" indent="0" algn="ctr">
              <a:buNone/>
            </a:pPr>
            <a:endParaRPr lang="en-IE" altLang="en-US" sz="4000" b="1" dirty="0" smtClean="0">
              <a:solidFill>
                <a:schemeClr val="tx1"/>
              </a:solidFill>
              <a:latin typeface="XCCW Joined 22a" panose="03050602040000000000" pitchFamily="66" charset="0"/>
            </a:endParaRPr>
          </a:p>
          <a:p>
            <a:pPr marL="0" indent="0" algn="ctr">
              <a:buNone/>
            </a:pPr>
            <a:endParaRPr lang="en-IE" altLang="en-US" sz="4000" b="1" dirty="0">
              <a:latin typeface="XCCW Joined 22a" panose="03050602040000000000" pitchFamily="66" charset="0"/>
            </a:endParaRPr>
          </a:p>
          <a:p>
            <a:pPr marL="0" indent="0" algn="ctr">
              <a:buNone/>
            </a:pPr>
            <a:r>
              <a:rPr lang="en-IE" altLang="en-US" sz="4800" b="1" dirty="0" smtClean="0">
                <a:solidFill>
                  <a:schemeClr val="tx1"/>
                </a:solidFill>
                <a:latin typeface="XCCW Joined 22a" panose="03050602040000000000" pitchFamily="66" charset="0"/>
              </a:rPr>
              <a:t>“Is my child ready for school?”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2476" y="147711"/>
            <a:ext cx="2189086" cy="2170486"/>
          </a:xfrm>
          <a:prstGeom prst="rect">
            <a:avLst/>
          </a:prstGeom>
        </p:spPr>
      </p:pic>
    </p:spTree>
    <p:extLst>
      <p:ext uri="{BB962C8B-B14F-4D97-AF65-F5344CB8AC3E}">
        <p14:creationId xmlns:p14="http://schemas.microsoft.com/office/powerpoint/2010/main" val="23736775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219" y="2430615"/>
            <a:ext cx="10515600" cy="4427385"/>
          </a:xfrm>
        </p:spPr>
        <p:txBody>
          <a:bodyPr>
            <a:noAutofit/>
          </a:bodyPr>
          <a:lstStyle/>
          <a:p>
            <a:pPr>
              <a:lnSpc>
                <a:spcPct val="80000"/>
              </a:lnSpc>
              <a:buNone/>
            </a:pPr>
            <a:r>
              <a:rPr lang="en-IE" altLang="en-US" sz="2400" b="1" dirty="0" smtClean="0">
                <a:solidFill>
                  <a:schemeClr val="tx1"/>
                </a:solidFill>
                <a:latin typeface="XCCW Joined 22a" panose="03050602040000000000" pitchFamily="66" charset="0"/>
              </a:rPr>
              <a:t>Before starting school, we encourage parents in supporting their children to……</a:t>
            </a:r>
          </a:p>
          <a:p>
            <a:pPr>
              <a:lnSpc>
                <a:spcPct val="80000"/>
              </a:lnSpc>
              <a:buNone/>
            </a:pPr>
            <a:endParaRPr lang="en-IE" altLang="en-US" sz="2400" dirty="0" smtClean="0">
              <a:solidFill>
                <a:schemeClr val="tx1"/>
              </a:solidFill>
              <a:latin typeface="XCCW Joined 22a" panose="03050602040000000000" pitchFamily="66" charset="0"/>
            </a:endParaRPr>
          </a:p>
          <a:p>
            <a:pPr>
              <a:lnSpc>
                <a:spcPct val="80000"/>
              </a:lnSpc>
              <a:buFont typeface="Wingdings" panose="05000000000000000000" pitchFamily="2" charset="2"/>
              <a:buChar char="ü"/>
            </a:pPr>
            <a:r>
              <a:rPr lang="en-IE" altLang="en-US" sz="2400" dirty="0" smtClean="0">
                <a:solidFill>
                  <a:schemeClr val="tx1"/>
                </a:solidFill>
                <a:latin typeface="XCCW Joined 22a" panose="03050602040000000000" pitchFamily="66" charset="0"/>
              </a:rPr>
              <a:t>to express their needs appropriately</a:t>
            </a:r>
          </a:p>
          <a:p>
            <a:pPr>
              <a:lnSpc>
                <a:spcPct val="80000"/>
              </a:lnSpc>
              <a:buFont typeface="Wingdings" panose="05000000000000000000" pitchFamily="2" charset="2"/>
              <a:buChar char="ü"/>
            </a:pPr>
            <a:r>
              <a:rPr lang="en-IE" altLang="en-US" sz="2400" dirty="0" smtClean="0">
                <a:solidFill>
                  <a:schemeClr val="tx1"/>
                </a:solidFill>
                <a:latin typeface="XCCW Joined 22a" panose="03050602040000000000" pitchFamily="66" charset="0"/>
              </a:rPr>
              <a:t>use the toilet independently</a:t>
            </a:r>
          </a:p>
          <a:p>
            <a:pPr>
              <a:lnSpc>
                <a:spcPct val="80000"/>
              </a:lnSpc>
              <a:buFont typeface="Wingdings" panose="05000000000000000000" pitchFamily="2" charset="2"/>
              <a:buChar char="ü"/>
            </a:pPr>
            <a:r>
              <a:rPr lang="en-IE" altLang="en-US" sz="2400" dirty="0" smtClean="0">
                <a:solidFill>
                  <a:schemeClr val="tx1"/>
                </a:solidFill>
                <a:latin typeface="XCCW Joined 22a" panose="03050602040000000000" pitchFamily="66" charset="0"/>
              </a:rPr>
              <a:t>wash and dry hands</a:t>
            </a:r>
          </a:p>
          <a:p>
            <a:pPr>
              <a:lnSpc>
                <a:spcPct val="80000"/>
              </a:lnSpc>
              <a:buFont typeface="Wingdings" panose="05000000000000000000" pitchFamily="2" charset="2"/>
              <a:buChar char="ü"/>
            </a:pPr>
            <a:r>
              <a:rPr lang="en-IE" altLang="en-US" sz="2400" dirty="0" smtClean="0">
                <a:solidFill>
                  <a:schemeClr val="tx1"/>
                </a:solidFill>
                <a:latin typeface="XCCW Joined 22a" panose="03050602040000000000" pitchFamily="66" charset="0"/>
              </a:rPr>
              <a:t>attempt to dress and undress themselves</a:t>
            </a:r>
          </a:p>
          <a:p>
            <a:pPr>
              <a:lnSpc>
                <a:spcPct val="80000"/>
              </a:lnSpc>
              <a:buFont typeface="Wingdings" panose="05000000000000000000" pitchFamily="2" charset="2"/>
              <a:buChar char="ü"/>
            </a:pPr>
            <a:r>
              <a:rPr lang="en-IE" altLang="en-US" sz="2400" dirty="0">
                <a:solidFill>
                  <a:schemeClr val="tx1"/>
                </a:solidFill>
                <a:latin typeface="XCCW Joined 22a" panose="03050602040000000000" pitchFamily="66" charset="0"/>
              </a:rPr>
              <a:t>s</a:t>
            </a:r>
            <a:r>
              <a:rPr lang="en-IE" altLang="en-US" sz="2400" dirty="0" smtClean="0">
                <a:solidFill>
                  <a:schemeClr val="tx1"/>
                </a:solidFill>
                <a:latin typeface="XCCW Joined 22a" panose="03050602040000000000" pitchFamily="66" charset="0"/>
              </a:rPr>
              <a:t>ay goodbye with a smile!</a:t>
            </a:r>
          </a:p>
          <a:p>
            <a:pPr>
              <a:lnSpc>
                <a:spcPct val="80000"/>
              </a:lnSpc>
              <a:buFont typeface="Wingdings" panose="05000000000000000000" pitchFamily="2" charset="2"/>
              <a:buChar char="ü"/>
            </a:pPr>
            <a:r>
              <a:rPr lang="en-IE" altLang="en-US" sz="2400" dirty="0">
                <a:solidFill>
                  <a:schemeClr val="tx1"/>
                </a:solidFill>
                <a:latin typeface="XCCW Joined 22a" panose="03050602040000000000" pitchFamily="66" charset="0"/>
              </a:rPr>
              <a:t>r</a:t>
            </a:r>
            <a:r>
              <a:rPr lang="en-IE" altLang="en-US" sz="2400" dirty="0" smtClean="0">
                <a:solidFill>
                  <a:schemeClr val="tx1"/>
                </a:solidFill>
                <a:latin typeface="XCCW Joined 22a" panose="03050602040000000000" pitchFamily="66" charset="0"/>
              </a:rPr>
              <a:t>ecognise their name</a:t>
            </a:r>
          </a:p>
          <a:p>
            <a:pPr>
              <a:lnSpc>
                <a:spcPct val="80000"/>
              </a:lnSpc>
              <a:buFont typeface="Wingdings" panose="05000000000000000000" pitchFamily="2" charset="2"/>
              <a:buChar char="ü"/>
            </a:pPr>
            <a:r>
              <a:rPr lang="en-IE" altLang="en-US" sz="2400" dirty="0">
                <a:solidFill>
                  <a:schemeClr val="tx1"/>
                </a:solidFill>
                <a:latin typeface="XCCW Joined 22a" panose="03050602040000000000" pitchFamily="66" charset="0"/>
              </a:rPr>
              <a:t>c</a:t>
            </a:r>
            <a:r>
              <a:rPr lang="en-IE" altLang="en-US" sz="2400" dirty="0" smtClean="0">
                <a:solidFill>
                  <a:schemeClr val="tx1"/>
                </a:solidFill>
                <a:latin typeface="XCCW Joined 22a" panose="03050602040000000000" pitchFamily="66" charset="0"/>
              </a:rPr>
              <a:t>ount some objects and recognise some numbers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2476" y="147711"/>
            <a:ext cx="2189086" cy="2282904"/>
          </a:xfrm>
          <a:prstGeom prst="rect">
            <a:avLst/>
          </a:prstGeom>
        </p:spPr>
      </p:pic>
    </p:spTree>
    <p:extLst>
      <p:ext uri="{BB962C8B-B14F-4D97-AF65-F5344CB8AC3E}">
        <p14:creationId xmlns:p14="http://schemas.microsoft.com/office/powerpoint/2010/main" val="20619511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32811" y="-104503"/>
            <a:ext cx="2188654" cy="2286198"/>
          </a:xfrm>
          <a:prstGeom prst="rect">
            <a:avLst/>
          </a:prstGeom>
        </p:spPr>
      </p:pic>
      <p:sp>
        <p:nvSpPr>
          <p:cNvPr id="3" name="Content Placeholder 2"/>
          <p:cNvSpPr>
            <a:spLocks noGrp="1"/>
          </p:cNvSpPr>
          <p:nvPr>
            <p:ph idx="1"/>
          </p:nvPr>
        </p:nvSpPr>
        <p:spPr>
          <a:xfrm>
            <a:off x="838200" y="2181695"/>
            <a:ext cx="10515600" cy="4362796"/>
          </a:xfrm>
        </p:spPr>
        <p:txBody>
          <a:bodyPr>
            <a:normAutofit/>
          </a:bodyPr>
          <a:lstStyle/>
          <a:p>
            <a:pPr marL="0" indent="0" algn="ctr">
              <a:buNone/>
            </a:pPr>
            <a:endParaRPr lang="en-IE" altLang="en-US" sz="3600" b="1" dirty="0" smtClean="0">
              <a:latin typeface="XCCW Joined 22a" panose="03050602040000000000" pitchFamily="66" charset="0"/>
            </a:endParaRPr>
          </a:p>
          <a:p>
            <a:pPr marL="0" indent="0" algn="ctr">
              <a:buNone/>
            </a:pPr>
            <a:endParaRPr lang="en-IE" altLang="en-US" sz="3600" b="1" dirty="0">
              <a:latin typeface="XCCW Joined 22a" panose="03050602040000000000" pitchFamily="66" charset="0"/>
            </a:endParaRPr>
          </a:p>
          <a:p>
            <a:pPr marL="0" indent="0" algn="ctr">
              <a:buNone/>
            </a:pPr>
            <a:r>
              <a:rPr lang="en-IE" altLang="en-US" sz="4800" b="1" dirty="0" smtClean="0">
                <a:latin typeface="XCCW Joined 22a" panose="03050602040000000000" pitchFamily="66" charset="0"/>
              </a:rPr>
              <a:t>“What can I do as a parent to help my child at school?”</a:t>
            </a:r>
            <a:endParaRPr lang="en-GB" sz="4800" dirty="0"/>
          </a:p>
        </p:txBody>
      </p:sp>
    </p:spTree>
    <p:extLst>
      <p:ext uri="{BB962C8B-B14F-4D97-AF65-F5344CB8AC3E}">
        <p14:creationId xmlns:p14="http://schemas.microsoft.com/office/powerpoint/2010/main" val="6968907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893" y="2537138"/>
            <a:ext cx="10515600" cy="4090268"/>
          </a:xfrm>
        </p:spPr>
        <p:txBody>
          <a:bodyPr>
            <a:normAutofit/>
          </a:bodyPr>
          <a:lstStyle/>
          <a:p>
            <a:pPr marL="0" indent="0" algn="ctr">
              <a:buNone/>
            </a:pPr>
            <a:r>
              <a:rPr lang="en-GB" sz="2800" b="1" dirty="0" smtClean="0">
                <a:solidFill>
                  <a:schemeClr val="tx1"/>
                </a:solidFill>
                <a:latin typeface="XCCW Joined 22a" panose="03050602040000000000" pitchFamily="66" charset="0"/>
              </a:rPr>
              <a:t>First day…… a happy one!</a:t>
            </a:r>
          </a:p>
          <a:p>
            <a:pPr marL="0" indent="0" algn="ctr">
              <a:buNone/>
            </a:pPr>
            <a:endParaRPr lang="en-GB" sz="2800" dirty="0" smtClean="0">
              <a:solidFill>
                <a:schemeClr val="tx1"/>
              </a:solidFill>
              <a:latin typeface="XCCW Joined 22a" panose="03050602040000000000" pitchFamily="66" charset="0"/>
            </a:endParaRPr>
          </a:p>
          <a:p>
            <a:pPr marL="0" indent="0" algn="ctr">
              <a:buNone/>
            </a:pPr>
            <a:r>
              <a:rPr lang="en-GB" sz="2800" dirty="0" smtClean="0">
                <a:solidFill>
                  <a:schemeClr val="tx1"/>
                </a:solidFill>
                <a:latin typeface="XCCW Joined 22a" panose="03050602040000000000" pitchFamily="66" charset="0"/>
              </a:rPr>
              <a:t>You are encouraged to come into school with your child to ensure that they are settled. You are welcome to stay with your child for as long as you need to. </a:t>
            </a:r>
          </a:p>
          <a:p>
            <a:pPr marL="0" indent="0" algn="ctr">
              <a:buNone/>
            </a:pPr>
            <a:endParaRPr lang="en-GB" sz="2800" dirty="0">
              <a:solidFill>
                <a:schemeClr val="tx1"/>
              </a:solidFill>
              <a:latin typeface="XCCW Joined 22a" panose="03050602040000000000" pitchFamily="66" charset="0"/>
            </a:endParaRPr>
          </a:p>
          <a:p>
            <a:pPr marL="0" indent="0" algn="ctr">
              <a:buNone/>
            </a:pPr>
            <a:r>
              <a:rPr lang="en-GB" sz="2800" dirty="0" smtClean="0">
                <a:solidFill>
                  <a:schemeClr val="tx1"/>
                </a:solidFill>
                <a:latin typeface="XCCW Joined 22a" panose="03050602040000000000" pitchFamily="66" charset="0"/>
              </a:rPr>
              <a:t>You can help your child to self-register and choose their lunch. </a:t>
            </a:r>
            <a:endParaRPr lang="en-GB" sz="2800" dirty="0">
              <a:solidFill>
                <a:schemeClr val="tx1"/>
              </a:solidFill>
              <a:latin typeface="XCCW Joined 22a" panose="03050602040000000000"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2476" y="147711"/>
            <a:ext cx="2189086" cy="2282904"/>
          </a:xfrm>
          <a:prstGeom prst="rect">
            <a:avLst/>
          </a:prstGeom>
        </p:spPr>
      </p:pic>
    </p:spTree>
    <p:extLst>
      <p:ext uri="{BB962C8B-B14F-4D97-AF65-F5344CB8AC3E}">
        <p14:creationId xmlns:p14="http://schemas.microsoft.com/office/powerpoint/2010/main" val="4067227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893" y="2537138"/>
            <a:ext cx="10515600" cy="4090268"/>
          </a:xfrm>
        </p:spPr>
        <p:txBody>
          <a:bodyPr>
            <a:normAutofit/>
          </a:bodyPr>
          <a:lstStyle/>
          <a:p>
            <a:pPr marL="0" indent="0" algn="ctr">
              <a:buNone/>
            </a:pPr>
            <a:endParaRPr lang="en-GB" sz="8000" b="1" dirty="0" smtClean="0">
              <a:solidFill>
                <a:schemeClr val="tx1"/>
              </a:solidFill>
              <a:latin typeface="XCCW Joined 22a" panose="03050602040000000000" pitchFamily="66" charset="0"/>
            </a:endParaRPr>
          </a:p>
          <a:p>
            <a:pPr marL="0" indent="0" algn="ctr">
              <a:buNone/>
            </a:pPr>
            <a:r>
              <a:rPr lang="en-GB" sz="8000" b="1" dirty="0" smtClean="0">
                <a:solidFill>
                  <a:schemeClr val="tx1"/>
                </a:solidFill>
                <a:latin typeface="XCCW Joined 22a" panose="03050602040000000000" pitchFamily="66" charset="0"/>
              </a:rPr>
              <a:t>Routines</a:t>
            </a:r>
          </a:p>
          <a:p>
            <a:pPr marL="0" indent="0">
              <a:buNone/>
            </a:pPr>
            <a:r>
              <a:rPr lang="en-GB" sz="2800" b="1" dirty="0" smtClean="0">
                <a:solidFill>
                  <a:schemeClr val="tx1"/>
                </a:solidFill>
                <a:latin typeface="XCCW Joined 22a" panose="03050602040000000000" pitchFamily="66" charset="0"/>
              </a:rPr>
              <a:t> </a:t>
            </a:r>
          </a:p>
          <a:p>
            <a:pPr marL="0" indent="0">
              <a:buNone/>
            </a:pPr>
            <a:endParaRPr lang="en-GB" sz="2800" b="1" dirty="0" smtClean="0">
              <a:solidFill>
                <a:schemeClr val="tx1"/>
              </a:solidFill>
              <a:latin typeface="XCCW Joined 22a" panose="03050602040000000000" pitchFamily="66" charset="0"/>
            </a:endParaRPr>
          </a:p>
          <a:p>
            <a:pPr marL="0" indent="0" algn="ctr">
              <a:buNone/>
            </a:pPr>
            <a:endParaRPr lang="en-GB" sz="2800" dirty="0" smtClean="0">
              <a:solidFill>
                <a:schemeClr val="tx1"/>
              </a:solidFill>
              <a:latin typeface="XCCW Joined 22a" panose="03050602040000000000"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2476" y="147711"/>
            <a:ext cx="2189086" cy="2282904"/>
          </a:xfrm>
          <a:prstGeom prst="rect">
            <a:avLst/>
          </a:prstGeom>
        </p:spPr>
      </p:pic>
    </p:spTree>
    <p:extLst>
      <p:ext uri="{BB962C8B-B14F-4D97-AF65-F5344CB8AC3E}">
        <p14:creationId xmlns:p14="http://schemas.microsoft.com/office/powerpoint/2010/main" val="1925461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a:extLst>
              <a:ext uri="{28A0092B-C50C-407E-A947-70E740481C1C}">
                <a14:useLocalDpi xmlns:a14="http://schemas.microsoft.com/office/drawing/2010/main" val="0"/>
              </a:ext>
            </a:extLst>
          </a:blip>
          <a:srcRect l="2181" t="23320" r="1953" b="9454"/>
          <a:stretch/>
        </p:blipFill>
        <p:spPr>
          <a:xfrm>
            <a:off x="1658983" y="2560319"/>
            <a:ext cx="8438606" cy="4101737"/>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2476" y="147711"/>
            <a:ext cx="2189086" cy="2282904"/>
          </a:xfrm>
          <a:prstGeom prst="rect">
            <a:avLst/>
          </a:prstGeom>
        </p:spPr>
      </p:pic>
    </p:spTree>
    <p:extLst>
      <p:ext uri="{BB962C8B-B14F-4D97-AF65-F5344CB8AC3E}">
        <p14:creationId xmlns:p14="http://schemas.microsoft.com/office/powerpoint/2010/main" val="1585474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758</Words>
  <Application>Microsoft Office PowerPoint</Application>
  <PresentationFormat>Widescreen</PresentationFormat>
  <Paragraphs>134</Paragraphs>
  <Slides>25</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CCW Cursive Writing 22</vt:lpstr>
      <vt:lpstr>Comic Sans MS</vt:lpstr>
      <vt:lpstr>Wingdings</vt:lpstr>
      <vt:lpstr>XCCW Joined 22a</vt:lpstr>
      <vt:lpstr>Office Theme</vt:lpstr>
      <vt:lpstr>PowerPoint Presentation</vt:lpstr>
      <vt:lpstr> </vt:lpstr>
      <vt:lpstr>       Starting School  Monday 7th September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Haddy</dc:creator>
  <cp:lastModifiedBy>Sarah Haddy</cp:lastModifiedBy>
  <cp:revision>56</cp:revision>
  <dcterms:created xsi:type="dcterms:W3CDTF">2019-04-29T19:03:00Z</dcterms:created>
  <dcterms:modified xsi:type="dcterms:W3CDTF">2020-07-21T10:16:46Z</dcterms:modified>
</cp:coreProperties>
</file>